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rial Narrow"/>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alNarrow-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rialNarrow-regular.fntdata"/><Relationship Id="rId16" Type="http://schemas.openxmlformats.org/officeDocument/2006/relationships/slide" Target="slides/slide11.xml"/><Relationship Id="rId19" Type="http://schemas.openxmlformats.org/officeDocument/2006/relationships/font" Target="fonts/ArialNarrow-italic.fntdata"/><Relationship Id="rId18" Type="http://schemas.openxmlformats.org/officeDocument/2006/relationships/font" Target="fonts/Arial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f7d6cd9c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f7d6cd9c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 Bob Branton in Nova Scotia, Canada. This is my 5th CoastGIS, most recent being Iceland 2018, speaking on marine plant harvesting. </a:t>
            </a:r>
            <a:r>
              <a:rPr lang="en">
                <a:solidFill>
                  <a:srgbClr val="333333"/>
                </a:solidFill>
                <a:highlight>
                  <a:schemeClr val="lt1"/>
                </a:highlight>
              </a:rPr>
              <a:t>I‘m currently an occasional volunteer lecturer for the International Ocean Institute (IOI), located at Dalhousie University. This is after almost 40 years as data manager and biologist, first at the Bedford Institute of Oceanography’s (BIO) and then at Dalhousie’s Ocean Tracking Network (OTN).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Following are</a:t>
            </a:r>
            <a:r>
              <a:rPr lang="en"/>
              <a:t> 7 slides organized into 5 parts. First I describe the present situation in terms of ecosystem change, </a:t>
            </a:r>
            <a:r>
              <a:rPr lang="en"/>
              <a:t>information infrastructure, challenges and the value of getting names right. Then an overview of 3 </a:t>
            </a:r>
            <a:r>
              <a:rPr lang="en">
                <a:solidFill>
                  <a:schemeClr val="dk1"/>
                </a:solidFill>
              </a:rPr>
              <a:t>R programming modules focused on invasive species</a:t>
            </a:r>
            <a:r>
              <a:rPr lang="en"/>
              <a:t> including: data preparation, visualisation and an interactive control panel / dashboard. A recap slide gives a list of software components, benefits and challenges. And finally a conclusion slide followed by demos if there is time.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d74e6891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d74e6891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dae41d93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dae41d93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Historical highlights for me were the 1982 declaration of exclusive economic zones (EEZs), when I became involved with Canada’s International Observer Program (IOP) data system and 2011 when IODE got involved thus indicating that OBIS was really here to stay. As background, here are links to Recent IOI Canada training, including: ‘Highlights from Census of Marine Life’ and ’Working with Maps’ that is 'howto' demos using  IOI’s alumni, Global Biodiversity Information Facility (GBIF) and World Protected Areas databases. The map on the right depicts ~104 home countries of IOI-Canada’s 738 training alumni.</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c79cc469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c79cc469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Green crabs are very adaptable, can go anywhere conditions are suitable and eat almost anything. Local folks here in NS are very interested in removing them from local waters. The image and text are from an original news item. I added the Scientific names in brackets from WoRMS and GBIF to illustrate variations in how scientific names might appear in literature. The diagram on the right reflects my view of global information infrastructure. At the centre is Ocean Life 2021, a list of 73 names used in my June ‘21 IOI lecture, to describe marine biodiversity information systems as a whole. Outside in, are the relevant open access systems including: BoLD (Barcode of Life Data System); SPECIES 2000 &amp; ITIS (Integrated Taxonomic Information System); WoRMS (World Register of Marine Species); GBIF (Global Biodiversity Information Facility); OBIS (Ocean Biodiversity Information System), eOceans and FAO. Blue denotes marine systems, green terrestrial. Solid lines denote data in systems, dashed lines species names, red dotted line denotes the Wikidata collaborative content database. Wikidata link in red gives taxon-specific content including: common names, public domain images, and deep links to many but not all public sources. </a:t>
            </a:r>
            <a:r>
              <a:rPr lang="en" sz="1000">
                <a:solidFill>
                  <a:schemeClr val="dk1"/>
                </a:solidFill>
              </a:rPr>
              <a:t>Coincidentally, t</a:t>
            </a:r>
            <a:r>
              <a:rPr lang="en" sz="1000">
                <a:solidFill>
                  <a:schemeClr val="dk1"/>
                </a:solidFill>
              </a:rPr>
              <a:t>his info which appears at the bottom of GBIF species page does not include OBIS. The other links at the </a:t>
            </a:r>
            <a:r>
              <a:rPr lang="en" sz="1000">
                <a:solidFill>
                  <a:schemeClr val="dk1"/>
                </a:solidFill>
              </a:rPr>
              <a:t>bottom</a:t>
            </a:r>
            <a:r>
              <a:rPr lang="en" sz="1000">
                <a:solidFill>
                  <a:schemeClr val="dk1"/>
                </a:solidFill>
              </a:rPr>
              <a:t> of the page generally talk about taxonomy. Needless to say, lots of duplication.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a34810e9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a34810e9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As part of a previous training lecture, I </a:t>
            </a:r>
            <a:r>
              <a:rPr lang="en" sz="1000">
                <a:solidFill>
                  <a:schemeClr val="dk1"/>
                </a:solidFill>
              </a:rPr>
              <a:t>scanned an</a:t>
            </a:r>
            <a:r>
              <a:rPr lang="en" sz="1000">
                <a:solidFill>
                  <a:schemeClr val="dk1"/>
                </a:solidFill>
              </a:rPr>
              <a:t> image of ‘Ocean Life - 1859 by J.M. Sommerville’ on the Internet Archive and created a Comma Separated Value (CSV) list containing 73 unique scientific names. It was a given that the names would be out of data and need updating. Working with this many species using 5 different interactive search windows was definitely a challenge. Working with the WoRMS and GBIF Taxon Match in tandem made the job more doable. Graph on the top right shows that all of the 73 names were found on WoRMS and that OBIS, GBIF, iNatural and iBold all returned superior results using the updated names in red as opposed to the originals shown in blue. Same for numbers of observations. See the link on the bottom right for more detail.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ef857fcc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ef857fcc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333333"/>
                </a:solidFill>
                <a:highlight>
                  <a:srgbClr val="FFFFFF"/>
                </a:highlight>
              </a:rPr>
              <a:t>I next tried to level the playing field. My input was a short list of names taken from the Smithsonian Life’s ‘5 invasive species you should know!’ web page plus 2 that I had personally observed. WoRMS easily validated the scientific names, with Wikidata providing common names images. An R package named Spocc from rOpenSci (Open tools for open Science) directly extracted multiple species from multiple sources using the WoRMS names. MarineRegions.org provided 2 shapefiles: intersection of EEZ/IHO ocean polygons and FAO fishing areas. At the </a:t>
            </a:r>
            <a:r>
              <a:rPr lang="en" sz="1000">
                <a:solidFill>
                  <a:srgbClr val="333333"/>
                </a:solidFill>
                <a:highlight>
                  <a:srgbClr val="FFFFFF"/>
                </a:highlight>
              </a:rPr>
              <a:t>bottom</a:t>
            </a:r>
            <a:r>
              <a:rPr lang="en" sz="1000">
                <a:solidFill>
                  <a:srgbClr val="333333"/>
                </a:solidFill>
                <a:highlight>
                  <a:srgbClr val="FFFFFF"/>
                </a:highlight>
              </a:rPr>
              <a:t> of the slide are samples of resulting data, that is ‘Summary Data’ for mapping and ‘Expanded Hypercube’ for exploratory analysis. Click links at the bottom to see actual R code on GitHub.</a:t>
            </a:r>
            <a:endParaRPr sz="100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d4ece36d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d4ece36d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Here are typical exploration visualizations all produced with R’s ggplot package using data described on previous slide. The Hypercube feeds all but the maps. Top row gives a simple table and 3 summary graphics. A stacked bar chart showing </a:t>
            </a:r>
            <a:r>
              <a:rPr lang="en" sz="1000">
                <a:solidFill>
                  <a:schemeClr val="dk1"/>
                </a:solidFill>
              </a:rPr>
              <a:t>occurrences</a:t>
            </a:r>
            <a:r>
              <a:rPr lang="en" sz="1000">
                <a:solidFill>
                  <a:schemeClr val="dk1"/>
                </a:solidFill>
              </a:rPr>
              <a:t> by species over time and 2 line plots showing occurrences and area occupied. Bottom row gives slightly more complex visuals. First is a bar plot showing number of occurrences by source, with the total number given at top and time interval (i.e. 1995-2020) subtotals given in the body. The UNIQUE and DUP bars show combined occurrences and duplicates as calculated in the prepare data module. The second plot on the bottom has </a:t>
            </a:r>
            <a:r>
              <a:rPr lang="en" sz="1000">
                <a:solidFill>
                  <a:schemeClr val="dk1"/>
                </a:solidFill>
              </a:rPr>
              <a:t>bars</a:t>
            </a:r>
            <a:r>
              <a:rPr lang="en" sz="1000">
                <a:solidFill>
                  <a:schemeClr val="dk1"/>
                </a:solidFill>
              </a:rPr>
              <a:t> showing number of occurrences over time and the red line showing area occupied. The inset graph shows the time line of occurrences verus area (range). The maps on the right give different views of the </a:t>
            </a:r>
            <a:r>
              <a:rPr lang="en" sz="1000">
                <a:solidFill>
                  <a:schemeClr val="dk1"/>
                </a:solidFill>
              </a:rPr>
              <a:t>occurrence data</a:t>
            </a:r>
            <a:r>
              <a:rPr lang="en" sz="1000">
                <a:solidFill>
                  <a:schemeClr val="dk1"/>
                </a:solidFill>
              </a:rPr>
              <a:t>, that is Global, NWAltantic and NEAtlantic. </a:t>
            </a:r>
            <a:r>
              <a:rPr lang="en" sz="1000">
                <a:solidFill>
                  <a:srgbClr val="333333"/>
                </a:solidFill>
                <a:highlight>
                  <a:schemeClr val="lt1"/>
                </a:highlight>
              </a:rPr>
              <a:t>Click link at the bottom right for actual R code on GitHub.</a:t>
            </a:r>
            <a:endParaRPr sz="1000">
              <a:solidFill>
                <a:srgbClr val="333333"/>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d1daf548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d1daf54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This is an interactive control panel style data explorer that I am currently working on. Change any object on the left and products on the right change accordingly, including optional zooming of the graphs and maps. The Species and Provider drop down selectors are single choice, whereas the FAO and EEZs selectors are multiple choice. The Timeline allows for selecting both start and end years. The visualizations shown here were </a:t>
            </a:r>
            <a:r>
              <a:rPr lang="en" sz="1000">
                <a:solidFill>
                  <a:schemeClr val="dk1"/>
                </a:solidFill>
              </a:rPr>
              <a:t>described</a:t>
            </a:r>
            <a:r>
              <a:rPr lang="en" sz="1000">
                <a:solidFill>
                  <a:schemeClr val="dk1"/>
                </a:solidFill>
              </a:rPr>
              <a:t> on the previous slide. The Data selector and Download button will result in a CSV file being placed in your download folder. Links at the bottom automatically select the desired species from each of the providers. This application is written in R and served from the RStudio’s ShinyApps server. </a:t>
            </a:r>
            <a:r>
              <a:rPr lang="en" sz="1000">
                <a:solidFill>
                  <a:srgbClr val="333333"/>
                </a:solidFill>
                <a:highlight>
                  <a:schemeClr val="lt1"/>
                </a:highlight>
              </a:rPr>
              <a:t>Click links at the bottom for actual R code.</a:t>
            </a:r>
            <a:r>
              <a:rPr lang="en" sz="1000">
                <a:solidFill>
                  <a:schemeClr val="dk1"/>
                </a:solidFill>
              </a:rPr>
              <a:t> I will do a demo at the end of my talk if we have 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d74e6891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d74e6891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All of the R software components are freely downloadable, while ShinyApp and GitHub are web services, free for personal use. Overall the R / Jupyter based approach gives a finer degree of control and better reproducibility than when using spreadsheets to process data. The link on the bottom left provides very good instructions for installing R and Jupyter on a chromebook. I don’t think that I would have started down this road if it were not for this website. The link to Github on the bottom left takes you to the GitHub CoastGIS2021 repository containing all relevant materials for this project. As for features and benefits, Spocc appeared to work well with the short list WoRMS names. I just recently tried using the 73 species Oceanlife-2021 and got what appeared to be reasonable results. More on that at a later date. In any case you are free to look at, download and reuse any of these materials.  Feedback would certainly be appreciated.</a:t>
            </a:r>
            <a:endParaRPr sz="1000">
              <a:solidFill>
                <a:srgbClr val="333333"/>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e96567d6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e96567d6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I expect to continue preparing for IOI 2022, that is more testing and refinement, add provider API (application program interface) download  links to dashboard,  create lists for marine plants and trawl fisheries bycatch, experiment with single species control panel and experiment with the creation and use of defined area polygon queries. As for seeking collaborations,  create an extended </a:t>
            </a:r>
            <a:r>
              <a:rPr lang="en" sz="1000">
                <a:solidFill>
                  <a:srgbClr val="333333"/>
                </a:solidFill>
                <a:highlight>
                  <a:srgbClr val="FFFFFF"/>
                </a:highlight>
              </a:rPr>
              <a:t>abstract</a:t>
            </a:r>
            <a:r>
              <a:rPr lang="en" sz="1000">
                <a:solidFill>
                  <a:srgbClr val="333333"/>
                </a:solidFill>
                <a:highlight>
                  <a:srgbClr val="FFFFFF"/>
                </a:highlight>
              </a:rPr>
              <a:t> for this talk, which I then submit as a vignette to rOpenSci or else as wikipedia content. Now for some demos ...</a:t>
            </a:r>
            <a:endParaRPr sz="1000">
              <a:solidFill>
                <a:srgbClr val="333333"/>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dae41d938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dae41d938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hyperlink" Target="https://www.novia.fi/coastgis2021/" TargetMode="External"/><Relationship Id="rId4" Type="http://schemas.openxmlformats.org/officeDocument/2006/relationships/hyperlink" Target="https://oceanexpert.org/expert/48482" TargetMode="External"/><Relationship Id="rId5" Type="http://schemas.openxmlformats.org/officeDocument/2006/relationships/hyperlink" Target="https://github.com/rmbranto/CoastGIS2021" TargetMode="External"/><Relationship Id="rId6" Type="http://schemas.openxmlformats.org/officeDocument/2006/relationships/image" Target="../media/image1.png"/><Relationship Id="rId7" Type="http://schemas.openxmlformats.org/officeDocument/2006/relationships/hyperlink" Target="https://www.ioinst.org/" TargetMode="External"/><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hyperlink" Target="https://docs.google.com/presentation/d/1Mr3SLuNBXrvkEiYLHisjCzFpIy6ncrH-O-iIuy575hs/edit?usp=sharing" TargetMode="External"/><Relationship Id="rId9" Type="http://schemas.openxmlformats.org/officeDocument/2006/relationships/hyperlink" Target="https://archive.org/details/oceanlifesommerv00sommrich/page/n8/mode/1up" TargetMode="External"/><Relationship Id="rId5" Type="http://schemas.openxmlformats.org/officeDocument/2006/relationships/image" Target="../media/image33.png"/><Relationship Id="rId6" Type="http://schemas.openxmlformats.org/officeDocument/2006/relationships/hyperlink" Target="https://docs.google.com/presentation/d/1jkPDwTlxo6Rr6OSKFDr1mQKIsfNln-hGxXPEccWxC6A/edit?usp=sharing" TargetMode="External"/><Relationship Id="rId7" Type="http://schemas.openxmlformats.org/officeDocument/2006/relationships/image" Target="../media/image30.png"/><Relationship Id="rId8" Type="http://schemas.openxmlformats.org/officeDocument/2006/relationships/hyperlink" Target="https://archive.org/details/systemanaturaepe00clin" TargetMode="External"/><Relationship Id="rId11" Type="http://schemas.openxmlformats.org/officeDocument/2006/relationships/hyperlink" Target="http://internationaloceaninstitute.dal.ca/training.html" TargetMode="External"/><Relationship Id="rId10" Type="http://schemas.openxmlformats.org/officeDocument/2006/relationships/hyperlink" Target="http://internationaloceaninstitute.dal.ca/alumni/index.html" TargetMode="External"/></Relationships>
</file>

<file path=ppt/slides/_rels/slide2.xml.rels><?xml version="1.0" encoding="UTF-8" standalone="yes"?><Relationships xmlns="http://schemas.openxmlformats.org/package/2006/relationships"><Relationship Id="rId11" Type="http://schemas.openxmlformats.org/officeDocument/2006/relationships/hyperlink" Target="https://www.marinespecies.org/aphia.php?p=taxdetails&amp;id=107381" TargetMode="External"/><Relationship Id="rId10" Type="http://schemas.openxmlformats.org/officeDocument/2006/relationships/hyperlink" Target="https://www.marinespecies.org/aphia.php?p=taxdetails&amp;id=107381" TargetMode="External"/><Relationship Id="rId13" Type="http://schemas.openxmlformats.org/officeDocument/2006/relationships/hyperlink" Target="https://www.marinespecies.org/aphia.php?p=taxdetails&amp;id=140430" TargetMode="External"/><Relationship Id="rId12" Type="http://schemas.openxmlformats.org/officeDocument/2006/relationships/hyperlink" Target="https://www.marinespecies.org/aphia.php?p=taxdetails&amp;id=144233" TargetMode="External"/><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www.wikidata.org/wiki/Q27779" TargetMode="External"/><Relationship Id="rId4" Type="http://schemas.openxmlformats.org/officeDocument/2006/relationships/hyperlink" Target="https://en.wikipedia.org/wiki/World_Register_of_Marine_Species#History" TargetMode="External"/><Relationship Id="rId9" Type="http://schemas.openxmlformats.org/officeDocument/2006/relationships/image" Target="../media/image8.png"/><Relationship Id="rId15" Type="http://schemas.openxmlformats.org/officeDocument/2006/relationships/hyperlink" Target="https://atlantic.ctvnews.ca/evicted-removing-green-crab-proves-effective-in-controlling-invasive-species-1.2881998" TargetMode="External"/><Relationship Id="rId14" Type="http://schemas.openxmlformats.org/officeDocument/2006/relationships/hyperlink" Target="https://www.marinespecies.org/aphia.php?p=taxdetails&amp;id=140430" TargetMode="External"/><Relationship Id="rId17" Type="http://schemas.openxmlformats.org/officeDocument/2006/relationships/hyperlink" Target="https://www.wikidata.org/wiki/Wikidata:Introduction" TargetMode="External"/><Relationship Id="rId16" Type="http://schemas.openxmlformats.org/officeDocument/2006/relationships/image" Target="../media/image18.png"/><Relationship Id="rId5" Type="http://schemas.openxmlformats.org/officeDocument/2006/relationships/hyperlink" Target="https://en.wikipedia.org/wiki/Taxonomy_(biology)#Taxonomic_descriptions" TargetMode="External"/><Relationship Id="rId6" Type="http://schemas.openxmlformats.org/officeDocument/2006/relationships/hyperlink" Target="https://en.wikipedia.org/wiki/Taxonomy_mnemonic" TargetMode="External"/><Relationship Id="rId7" Type="http://schemas.openxmlformats.org/officeDocument/2006/relationships/hyperlink" Target="https://sites.google.com/view/oceanlife-2021/about/domains?authuser=0" TargetMode="External"/><Relationship Id="rId8" Type="http://schemas.openxmlformats.org/officeDocument/2006/relationships/hyperlink" Target="https://sites.google.com/view/oceanlife-2021/about/domains?authuser=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sites.google.com/view/oceanlife-2021/portals/worms?authuser=0" TargetMode="External"/></Relationships>
</file>

<file path=ppt/slides/_rels/slide4.xml.rels><?xml version="1.0" encoding="UTF-8" standalone="yes"?><Relationships xmlns="http://schemas.openxmlformats.org/package/2006/relationships"><Relationship Id="rId20" Type="http://schemas.openxmlformats.org/officeDocument/2006/relationships/hyperlink" Target="https://docs.ropensci.org/spocc/" TargetMode="External"/><Relationship Id="rId22" Type="http://schemas.openxmlformats.org/officeDocument/2006/relationships/hyperlink" Target="https://www.marineregions.org/sources.php#fao" TargetMode="External"/><Relationship Id="rId21" Type="http://schemas.openxmlformats.org/officeDocument/2006/relationships/image" Target="../media/image6.png"/><Relationship Id="rId24" Type="http://schemas.openxmlformats.org/officeDocument/2006/relationships/hyperlink" Target="https://www.marineregions.org/" TargetMode="External"/><Relationship Id="rId23" Type="http://schemas.openxmlformats.org/officeDocument/2006/relationships/hyperlink" Target="https://www.marineregions.org/sources.php#ihoeez" TargetMode="External"/><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www.marinespecies.org/aphia.php?p=taxdetails&amp;id=107381" TargetMode="External"/><Relationship Id="rId9" Type="http://schemas.openxmlformats.org/officeDocument/2006/relationships/hyperlink" Target="https://www.marinespecies.org/aphia.php?p=taxdetails&amp;id=159559" TargetMode="External"/><Relationship Id="rId26" Type="http://schemas.openxmlformats.org/officeDocument/2006/relationships/image" Target="../media/image10.png"/><Relationship Id="rId25" Type="http://schemas.openxmlformats.org/officeDocument/2006/relationships/image" Target="../media/image5.png"/><Relationship Id="rId28" Type="http://schemas.openxmlformats.org/officeDocument/2006/relationships/hyperlink" Target="https://github.com/rmbranto/CoastGIS2021/blob/main/prepare-data.ipynb" TargetMode="External"/><Relationship Id="rId27" Type="http://schemas.openxmlformats.org/officeDocument/2006/relationships/image" Target="../media/image23.png"/><Relationship Id="rId5" Type="http://schemas.openxmlformats.org/officeDocument/2006/relationships/hyperlink" Target="https://www.marinespecies.org/aphia.php?p=taxdetails&amp;id=144476" TargetMode="External"/><Relationship Id="rId6" Type="http://schemas.openxmlformats.org/officeDocument/2006/relationships/hyperlink" Target="https://www.marinespecies.org/aphia.php?p=taxdetails&amp;id=145086" TargetMode="External"/><Relationship Id="rId29" Type="http://schemas.openxmlformats.org/officeDocument/2006/relationships/hyperlink" Target="https://github.com/rmbranto/CoastGIS2021/blob/main/species_style.ipynb" TargetMode="External"/><Relationship Id="rId7" Type="http://schemas.openxmlformats.org/officeDocument/2006/relationships/hyperlink" Target="https://www.marinespecies.org/aphia.php?p=taxdetails&amp;id=181566" TargetMode="External"/><Relationship Id="rId8" Type="http://schemas.openxmlformats.org/officeDocument/2006/relationships/hyperlink" Target="https://www.marinespecies.org/aphia.php?p=taxdetails&amp;id=106401" TargetMode="External"/><Relationship Id="rId11" Type="http://schemas.openxmlformats.org/officeDocument/2006/relationships/hyperlink" Target="https://ocean.si.edu/ocean-life/5-invasive-species-you-should-know" TargetMode="External"/><Relationship Id="rId10" Type="http://schemas.openxmlformats.org/officeDocument/2006/relationships/hyperlink" Target="https://www.marinespecies.org/aphia.php?p=taxdetails&amp;id=140416" TargetMode="External"/><Relationship Id="rId13" Type="http://schemas.openxmlformats.org/officeDocument/2006/relationships/hyperlink" Target="https://bison.usgs.gov/" TargetMode="External"/><Relationship Id="rId12" Type="http://schemas.openxmlformats.org/officeDocument/2006/relationships/hyperlink" Target="https://www.ala.org.au/" TargetMode="External"/><Relationship Id="rId15" Type="http://schemas.openxmlformats.org/officeDocument/2006/relationships/hyperlink" Target="https://www.gbif.org/" TargetMode="External"/><Relationship Id="rId14" Type="http://schemas.openxmlformats.org/officeDocument/2006/relationships/hyperlink" Target="https://ebird.org/home" TargetMode="External"/><Relationship Id="rId17" Type="http://schemas.openxmlformats.org/officeDocument/2006/relationships/hyperlink" Target="https://www.inaturalist.org/" TargetMode="External"/><Relationship Id="rId16" Type="http://schemas.openxmlformats.org/officeDocument/2006/relationships/hyperlink" Target="https://www.idigbio.org/" TargetMode="External"/><Relationship Id="rId19" Type="http://schemas.openxmlformats.org/officeDocument/2006/relationships/hyperlink" Target="http://vertnet.org/" TargetMode="External"/><Relationship Id="rId18" Type="http://schemas.openxmlformats.org/officeDocument/2006/relationships/hyperlink" Target="https://obis.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2.png"/><Relationship Id="rId8" Type="http://schemas.openxmlformats.org/officeDocument/2006/relationships/image" Target="../media/image16.png"/><Relationship Id="rId11" Type="http://schemas.openxmlformats.org/officeDocument/2006/relationships/image" Target="../media/image20.png"/><Relationship Id="rId10" Type="http://schemas.openxmlformats.org/officeDocument/2006/relationships/image" Target="../media/image17.png"/><Relationship Id="rId13" Type="http://schemas.openxmlformats.org/officeDocument/2006/relationships/hyperlink" Target="https://ggplot2-book.org/introduction.html" TargetMode="External"/><Relationship Id="rId12" Type="http://schemas.openxmlformats.org/officeDocument/2006/relationships/hyperlink" Target="https://github.com/rmbranto/CoastGIS2021/blob/main/analytics.ipynb" TargetMode="External"/><Relationship Id="rId15" Type="http://schemas.openxmlformats.org/officeDocument/2006/relationships/image" Target="../media/image22.png"/><Relationship Id="rId14" Type="http://schemas.openxmlformats.org/officeDocument/2006/relationships/hyperlink" Target="https://ggplot2-book.org/introductio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rmbranto.shinyapps.io/invasives/" TargetMode="External"/><Relationship Id="rId4" Type="http://schemas.openxmlformats.org/officeDocument/2006/relationships/image" Target="../media/image27.png"/><Relationship Id="rId5" Type="http://schemas.openxmlformats.org/officeDocument/2006/relationships/hyperlink" Target="https://shiny.rstudio.com/" TargetMode="External"/><Relationship Id="rId6" Type="http://schemas.openxmlformats.org/officeDocument/2006/relationships/hyperlink" Target="https://github.com/rmbranto/CoastGIS2021/blob/main/dashboard-Copy3.ipyn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r-project.org/about.html" TargetMode="External"/><Relationship Id="rId4" Type="http://schemas.openxmlformats.org/officeDocument/2006/relationships/hyperlink" Target="https://www.r-project.org/COPYING" TargetMode="External"/><Relationship Id="rId9" Type="http://schemas.openxmlformats.org/officeDocument/2006/relationships/hyperlink" Target="https://github.com/" TargetMode="External"/><Relationship Id="rId5" Type="http://schemas.openxmlformats.org/officeDocument/2006/relationships/hyperlink" Target="https://www.nature.com/articles/d41586-018-07196-1" TargetMode="External"/><Relationship Id="rId6" Type="http://schemas.openxmlformats.org/officeDocument/2006/relationships/hyperlink" Target="https://docs.ropensci.org/spocc/" TargetMode="External"/><Relationship Id="rId7" Type="http://schemas.openxmlformats.org/officeDocument/2006/relationships/hyperlink" Target="https://ggplot2-book.org/introduction.html" TargetMode="External"/><Relationship Id="rId8" Type="http://schemas.openxmlformats.org/officeDocument/2006/relationships/hyperlink" Target="https://shiny.rstudio.com/" TargetMode="External"/><Relationship Id="rId11" Type="http://schemas.openxmlformats.org/officeDocument/2006/relationships/image" Target="../media/image19.png"/><Relationship Id="rId10" Type="http://schemas.openxmlformats.org/officeDocument/2006/relationships/image" Target="../media/image25.png"/><Relationship Id="rId13" Type="http://schemas.openxmlformats.org/officeDocument/2006/relationships/image" Target="../media/image21.png"/><Relationship Id="rId12" Type="http://schemas.openxmlformats.org/officeDocument/2006/relationships/image" Target="../media/image26.png"/><Relationship Id="rId15" Type="http://schemas.openxmlformats.org/officeDocument/2006/relationships/image" Target="../media/image31.png"/><Relationship Id="rId14" Type="http://schemas.openxmlformats.org/officeDocument/2006/relationships/image" Target="../media/image28.png"/><Relationship Id="rId17" Type="http://schemas.openxmlformats.org/officeDocument/2006/relationships/hyperlink" Target="https://alex.miller.im/posts/data-science-chromebook-pixelbook-jupyter-python-r/" TargetMode="External"/><Relationship Id="rId16" Type="http://schemas.openxmlformats.org/officeDocument/2006/relationships/hyperlink" Target="https://github.com/rmbranto/CoastGIS202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rmbranto.shinyapps.io/invasives/" TargetMode="External"/><Relationship Id="rId4" Type="http://schemas.openxmlformats.org/officeDocument/2006/relationships/hyperlink" Target="https://github.com/rmbranto/CoastGIS2021/blob/main/analytics.ipynb" TargetMode="External"/><Relationship Id="rId5" Type="http://schemas.openxmlformats.org/officeDocument/2006/relationships/hyperlink" Target="https://sites.google.com/view/oceanlife-2021/etc/hyperslide?authuser=0" TargetMode="External"/><Relationship Id="rId6" Type="http://schemas.openxmlformats.org/officeDocument/2006/relationships/hyperlink" Target="https://www.wikidata.org/wiki/Q2777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body"/>
          </p:nvPr>
        </p:nvSpPr>
        <p:spPr>
          <a:xfrm>
            <a:off x="4655100" y="672475"/>
            <a:ext cx="3999900" cy="3673200"/>
          </a:xfrm>
          <a:prstGeom prst="rect">
            <a:avLst/>
          </a:prstGeom>
          <a:solidFill>
            <a:srgbClr val="EFEFE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Outline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Present situation ...</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Ecosystem change</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Information infrastructure</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Challenges</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Getting names right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Using data science ...</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Data Preparation</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Data Visualisations</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Control panel / Dashboard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Recap</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Software components</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Benefits </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More Challenges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Conclusion</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What’s next</a:t>
            </a:r>
            <a:endParaRPr>
              <a:solidFill>
                <a:schemeClr val="dk1"/>
              </a:solidFill>
            </a:endParaRPr>
          </a:p>
          <a:p>
            <a:pPr indent="-304800" lvl="1" marL="914400" rtl="0" algn="l">
              <a:lnSpc>
                <a:spcPct val="100000"/>
              </a:lnSpc>
              <a:spcBef>
                <a:spcPts val="0"/>
              </a:spcBef>
              <a:spcAft>
                <a:spcPts val="0"/>
              </a:spcAft>
              <a:buClr>
                <a:schemeClr val="dk1"/>
              </a:buClr>
              <a:buSzPts val="1200"/>
              <a:buChar char="○"/>
            </a:pPr>
            <a:r>
              <a:rPr lang="en">
                <a:solidFill>
                  <a:schemeClr val="dk1"/>
                </a:solidFill>
              </a:rPr>
              <a:t>Collaboration</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Demos</a:t>
            </a:r>
            <a:endParaRPr>
              <a:solidFill>
                <a:schemeClr val="dk1"/>
              </a:solidFill>
            </a:endParaRPr>
          </a:p>
        </p:txBody>
      </p:sp>
      <p:sp>
        <p:nvSpPr>
          <p:cNvPr id="55" name="Google Shape;55;p13"/>
          <p:cNvSpPr txBox="1"/>
          <p:nvPr/>
        </p:nvSpPr>
        <p:spPr>
          <a:xfrm>
            <a:off x="540300" y="695275"/>
            <a:ext cx="3999900" cy="36504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300">
              <a:solidFill>
                <a:srgbClr val="333333"/>
              </a:solidFill>
              <a:latin typeface="Arial Narrow"/>
              <a:ea typeface="Arial Narrow"/>
              <a:cs typeface="Arial Narrow"/>
              <a:sym typeface="Arial Narrow"/>
            </a:endParaRPr>
          </a:p>
          <a:p>
            <a:pPr indent="0" lvl="0" marL="0" rtl="0" algn="ctr">
              <a:spcBef>
                <a:spcPts val="0"/>
              </a:spcBef>
              <a:spcAft>
                <a:spcPts val="0"/>
              </a:spcAft>
              <a:buNone/>
            </a:pPr>
            <a:r>
              <a:rPr b="1" lang="en" sz="1900">
                <a:solidFill>
                  <a:srgbClr val="333333"/>
                </a:solidFill>
                <a:latin typeface="Arial Narrow"/>
                <a:ea typeface="Arial Narrow"/>
                <a:cs typeface="Arial Narrow"/>
                <a:sym typeface="Arial Narrow"/>
              </a:rPr>
              <a:t> </a:t>
            </a:r>
            <a:r>
              <a:rPr b="1" lang="en" sz="1900" u="sng">
                <a:solidFill>
                  <a:schemeClr val="hlink"/>
                </a:solidFill>
                <a:latin typeface="Arial Narrow"/>
                <a:ea typeface="Arial Narrow"/>
                <a:cs typeface="Arial Narrow"/>
                <a:sym typeface="Arial Narrow"/>
                <a:hlinkClick r:id="rId3"/>
              </a:rPr>
              <a:t>CoastGIS 2021</a:t>
            </a:r>
            <a:endParaRPr b="1" sz="1300">
              <a:solidFill>
                <a:srgbClr val="333333"/>
              </a:solidFill>
              <a:latin typeface="Arial Narrow"/>
              <a:ea typeface="Arial Narrow"/>
              <a:cs typeface="Arial Narrow"/>
              <a:sym typeface="Arial Narrow"/>
            </a:endParaRPr>
          </a:p>
          <a:p>
            <a:pPr indent="0" lvl="0" marL="0" rtl="0" algn="ctr">
              <a:spcBef>
                <a:spcPts val="0"/>
              </a:spcBef>
              <a:spcAft>
                <a:spcPts val="0"/>
              </a:spcAft>
              <a:buNone/>
            </a:pPr>
            <a:r>
              <a:rPr b="1" lang="en" sz="1300">
                <a:solidFill>
                  <a:srgbClr val="333333"/>
                </a:solidFill>
                <a:latin typeface="Arial Narrow"/>
                <a:ea typeface="Arial Narrow"/>
                <a:cs typeface="Arial Narrow"/>
                <a:sym typeface="Arial Narrow"/>
              </a:rPr>
              <a:t>Novia University, Raseborg Finland</a:t>
            </a:r>
            <a:endParaRPr b="1" sz="1300">
              <a:solidFill>
                <a:srgbClr val="333333"/>
              </a:solidFill>
              <a:latin typeface="Arial Narrow"/>
              <a:ea typeface="Arial Narrow"/>
              <a:cs typeface="Arial Narrow"/>
              <a:sym typeface="Arial Narrow"/>
            </a:endParaRPr>
          </a:p>
          <a:p>
            <a:pPr indent="0" lvl="0" marL="0" rtl="0" algn="ctr">
              <a:spcBef>
                <a:spcPts val="0"/>
              </a:spcBef>
              <a:spcAft>
                <a:spcPts val="0"/>
              </a:spcAft>
              <a:buNone/>
            </a:pPr>
            <a:r>
              <a:rPr b="1" lang="en" sz="1300">
                <a:solidFill>
                  <a:srgbClr val="333333"/>
                </a:solidFill>
                <a:latin typeface="Arial Narrow"/>
                <a:ea typeface="Arial Narrow"/>
                <a:cs typeface="Arial Narrow"/>
                <a:sym typeface="Arial Narrow"/>
              </a:rPr>
              <a:t>Sept 16-17, 2021</a:t>
            </a:r>
            <a:endParaRPr b="1" sz="1300">
              <a:solidFill>
                <a:srgbClr val="333333"/>
              </a:solidFill>
              <a:latin typeface="Arial Narrow"/>
              <a:ea typeface="Arial Narrow"/>
              <a:cs typeface="Arial Narrow"/>
              <a:sym typeface="Arial Narrow"/>
            </a:endParaRPr>
          </a:p>
          <a:p>
            <a:pPr indent="0" lvl="0" marL="0" rtl="0" algn="l">
              <a:spcBef>
                <a:spcPts val="0"/>
              </a:spcBef>
              <a:spcAft>
                <a:spcPts val="0"/>
              </a:spcAft>
              <a:buNone/>
            </a:pPr>
            <a:r>
              <a:t/>
            </a:r>
            <a:endParaRPr b="1" sz="1600">
              <a:solidFill>
                <a:srgbClr val="333333"/>
              </a:solidFill>
              <a:latin typeface="Arial Narrow"/>
              <a:ea typeface="Arial Narrow"/>
              <a:cs typeface="Arial Narrow"/>
              <a:sym typeface="Arial Narrow"/>
            </a:endParaRPr>
          </a:p>
          <a:p>
            <a:pPr indent="0" lvl="0" marL="0" rtl="0" algn="ctr">
              <a:spcBef>
                <a:spcPts val="0"/>
              </a:spcBef>
              <a:spcAft>
                <a:spcPts val="0"/>
              </a:spcAft>
              <a:buNone/>
            </a:pPr>
            <a:r>
              <a:rPr b="1" lang="en" sz="1900">
                <a:solidFill>
                  <a:srgbClr val="333333"/>
                </a:solidFill>
                <a:latin typeface="Arial Narrow"/>
                <a:ea typeface="Arial Narrow"/>
                <a:cs typeface="Arial Narrow"/>
                <a:sym typeface="Arial Narrow"/>
              </a:rPr>
              <a:t>‘Advancing Sustainable Coastal Planning through Effective Use of Open-Access Biodiversity Information Systems’</a:t>
            </a:r>
            <a:endParaRPr b="1" sz="1900">
              <a:solidFill>
                <a:srgbClr val="333333"/>
              </a:solidFill>
              <a:latin typeface="Arial Narrow"/>
              <a:ea typeface="Arial Narrow"/>
              <a:cs typeface="Arial Narrow"/>
              <a:sym typeface="Arial Narrow"/>
            </a:endParaRPr>
          </a:p>
          <a:p>
            <a:pPr indent="0" lvl="0" marL="0" rtl="0" algn="ctr">
              <a:lnSpc>
                <a:spcPct val="90000"/>
              </a:lnSpc>
              <a:spcBef>
                <a:spcPts val="0"/>
              </a:spcBef>
              <a:spcAft>
                <a:spcPts val="0"/>
              </a:spcAft>
              <a:buClr>
                <a:schemeClr val="dk1"/>
              </a:buClr>
              <a:buSzPts val="523"/>
              <a:buFont typeface="Arial"/>
              <a:buNone/>
            </a:pPr>
            <a:r>
              <a:rPr i="1" lang="en" sz="1430">
                <a:solidFill>
                  <a:srgbClr val="FF0000"/>
                </a:solidFill>
                <a:latin typeface="Comic Sans MS"/>
                <a:ea typeface="Comic Sans MS"/>
                <a:cs typeface="Comic Sans MS"/>
                <a:sym typeface="Comic Sans MS"/>
              </a:rPr>
              <a:t>Where getting names right always matters!</a:t>
            </a:r>
            <a:endParaRPr i="1" sz="1430">
              <a:solidFill>
                <a:srgbClr val="FF0000"/>
              </a:solidFill>
              <a:latin typeface="Comic Sans MS"/>
              <a:ea typeface="Comic Sans MS"/>
              <a:cs typeface="Comic Sans MS"/>
              <a:sym typeface="Comic Sans MS"/>
            </a:endParaRPr>
          </a:p>
          <a:p>
            <a:pPr indent="0" lvl="0" marL="0" rtl="0" algn="ctr">
              <a:lnSpc>
                <a:spcPct val="90000"/>
              </a:lnSpc>
              <a:spcBef>
                <a:spcPts val="0"/>
              </a:spcBef>
              <a:spcAft>
                <a:spcPts val="0"/>
              </a:spcAft>
              <a:buClr>
                <a:schemeClr val="dk1"/>
              </a:buClr>
              <a:buSzPts val="523"/>
              <a:buFont typeface="Arial"/>
              <a:buNone/>
            </a:pPr>
            <a:r>
              <a:t/>
            </a:r>
            <a:endParaRPr sz="1030">
              <a:solidFill>
                <a:schemeClr val="dk2"/>
              </a:solidFill>
              <a:latin typeface="Comic Sans MS"/>
              <a:ea typeface="Comic Sans MS"/>
              <a:cs typeface="Comic Sans MS"/>
              <a:sym typeface="Comic Sans MS"/>
            </a:endParaRPr>
          </a:p>
          <a:p>
            <a:pPr indent="0" lvl="0" marL="0" rtl="0" algn="ctr">
              <a:spcBef>
                <a:spcPts val="0"/>
              </a:spcBef>
              <a:spcAft>
                <a:spcPts val="0"/>
              </a:spcAft>
              <a:buClr>
                <a:schemeClr val="dk1"/>
              </a:buClr>
              <a:buSzPts val="1100"/>
              <a:buFont typeface="Arial"/>
              <a:buNone/>
            </a:pPr>
            <a:r>
              <a:rPr b="1" lang="en">
                <a:solidFill>
                  <a:srgbClr val="333333"/>
                </a:solidFill>
                <a:latin typeface="Arial Narrow"/>
                <a:ea typeface="Arial Narrow"/>
                <a:cs typeface="Arial Narrow"/>
                <a:sym typeface="Arial Narrow"/>
              </a:rPr>
              <a:t>bob.branton@gmail.com</a:t>
            </a:r>
            <a:endParaRPr b="1">
              <a:solidFill>
                <a:srgbClr val="333333"/>
              </a:solidFill>
              <a:latin typeface="Arial Narrow"/>
              <a:ea typeface="Arial Narrow"/>
              <a:cs typeface="Arial Narrow"/>
              <a:sym typeface="Arial Narrow"/>
            </a:endParaRPr>
          </a:p>
        </p:txBody>
      </p:sp>
      <p:sp>
        <p:nvSpPr>
          <p:cNvPr id="56" name="Google Shape;56;p13"/>
          <p:cNvSpPr txBox="1"/>
          <p:nvPr/>
        </p:nvSpPr>
        <p:spPr>
          <a:xfrm>
            <a:off x="3141475" y="4006600"/>
            <a:ext cx="13731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u="sng">
                <a:solidFill>
                  <a:schemeClr val="accent5"/>
                </a:solidFill>
                <a:hlinkClick r:id="rId4">
                  <a:extLst>
                    <a:ext uri="{A12FA001-AC4F-418D-AE19-62706E023703}">
                      <ahyp:hlinkClr val="tx"/>
                    </a:ext>
                  </a:extLst>
                </a:hlinkClick>
              </a:rPr>
              <a:t>OceanExpert.org</a:t>
            </a:r>
            <a:endParaRPr sz="1600"/>
          </a:p>
        </p:txBody>
      </p:sp>
      <p:sp>
        <p:nvSpPr>
          <p:cNvPr id="57" name="Google Shape;57;p13"/>
          <p:cNvSpPr txBox="1"/>
          <p:nvPr/>
        </p:nvSpPr>
        <p:spPr>
          <a:xfrm>
            <a:off x="536028" y="4006590"/>
            <a:ext cx="102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GitHub.com</a:t>
            </a:r>
            <a:endParaRPr sz="1200"/>
          </a:p>
        </p:txBody>
      </p:sp>
      <p:pic>
        <p:nvPicPr>
          <p:cNvPr id="58" name="Google Shape;58;p13"/>
          <p:cNvPicPr preferRelativeResize="0"/>
          <p:nvPr/>
        </p:nvPicPr>
        <p:blipFill>
          <a:blip r:embed="rId6">
            <a:alphaModFix/>
          </a:blip>
          <a:stretch>
            <a:fillRect/>
          </a:stretch>
        </p:blipFill>
        <p:spPr>
          <a:xfrm>
            <a:off x="557331" y="729338"/>
            <a:ext cx="974675" cy="545825"/>
          </a:xfrm>
          <a:prstGeom prst="rect">
            <a:avLst/>
          </a:prstGeom>
          <a:noFill/>
          <a:ln>
            <a:noFill/>
          </a:ln>
        </p:spPr>
      </p:pic>
      <p:pic>
        <p:nvPicPr>
          <p:cNvPr id="59" name="Google Shape;59;p13">
            <a:hlinkClick r:id="rId7"/>
          </p:cNvPr>
          <p:cNvPicPr preferRelativeResize="0"/>
          <p:nvPr/>
        </p:nvPicPr>
        <p:blipFill>
          <a:blip r:embed="rId8">
            <a:alphaModFix/>
          </a:blip>
          <a:stretch>
            <a:fillRect/>
          </a:stretch>
        </p:blipFill>
        <p:spPr>
          <a:xfrm>
            <a:off x="3903231" y="703855"/>
            <a:ext cx="603504" cy="6035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t>S</a:t>
            </a:r>
            <a:r>
              <a:rPr lang="en" sz="1800"/>
              <a:t>ynthetic Data O</a:t>
            </a:r>
            <a:endParaRPr sz="1800"/>
          </a:p>
          <a:p>
            <a:pPr indent="0" lvl="0" marL="0" rtl="0" algn="l">
              <a:spcBef>
                <a:spcPts val="0"/>
              </a:spcBef>
              <a:spcAft>
                <a:spcPts val="0"/>
              </a:spcAft>
              <a:buNone/>
            </a:pPr>
            <a:r>
              <a:rPr lang="en" sz="1800"/>
              <a:t>bjects</a:t>
            </a:r>
            <a:endParaRPr sz="100"/>
          </a:p>
        </p:txBody>
      </p:sp>
      <p:pic>
        <p:nvPicPr>
          <p:cNvPr id="175" name="Google Shape;175;p22"/>
          <p:cNvPicPr preferRelativeResize="0"/>
          <p:nvPr/>
        </p:nvPicPr>
        <p:blipFill>
          <a:blip r:embed="rId3">
            <a:alphaModFix/>
          </a:blip>
          <a:stretch>
            <a:fillRect/>
          </a:stretch>
        </p:blipFill>
        <p:spPr>
          <a:xfrm>
            <a:off x="235500" y="2946225"/>
            <a:ext cx="4358505" cy="1828800"/>
          </a:xfrm>
          <a:prstGeom prst="rect">
            <a:avLst/>
          </a:prstGeom>
          <a:noFill/>
          <a:ln>
            <a:noFill/>
          </a:ln>
        </p:spPr>
      </p:pic>
      <p:pic>
        <p:nvPicPr>
          <p:cNvPr id="176" name="Google Shape;176;p22"/>
          <p:cNvPicPr preferRelativeResize="0"/>
          <p:nvPr/>
        </p:nvPicPr>
        <p:blipFill>
          <a:blip r:embed="rId4">
            <a:alphaModFix/>
          </a:blip>
          <a:stretch>
            <a:fillRect/>
          </a:stretch>
        </p:blipFill>
        <p:spPr>
          <a:xfrm>
            <a:off x="4738251" y="2912087"/>
            <a:ext cx="2560320" cy="1828800"/>
          </a:xfrm>
          <a:prstGeom prst="rect">
            <a:avLst/>
          </a:prstGeom>
          <a:noFill/>
          <a:ln>
            <a:noFill/>
          </a:ln>
        </p:spPr>
      </p:pic>
      <p:pic>
        <p:nvPicPr>
          <p:cNvPr id="177" name="Google Shape;177;p22"/>
          <p:cNvPicPr preferRelativeResize="0"/>
          <p:nvPr/>
        </p:nvPicPr>
        <p:blipFill>
          <a:blip r:embed="rId5">
            <a:alphaModFix/>
          </a:blip>
          <a:stretch>
            <a:fillRect/>
          </a:stretch>
        </p:blipFill>
        <p:spPr>
          <a:xfrm>
            <a:off x="304800" y="560525"/>
            <a:ext cx="5487326" cy="2238126"/>
          </a:xfrm>
          <a:prstGeom prst="rect">
            <a:avLst/>
          </a:prstGeom>
          <a:noFill/>
          <a:ln>
            <a:noFill/>
          </a:ln>
        </p:spPr>
      </p:pic>
      <p:pic>
        <p:nvPicPr>
          <p:cNvPr id="178" name="Google Shape;178;p22"/>
          <p:cNvPicPr preferRelativeResize="0"/>
          <p:nvPr/>
        </p:nvPicPr>
        <p:blipFill>
          <a:blip r:embed="rId6">
            <a:alphaModFix/>
          </a:blip>
          <a:stretch>
            <a:fillRect/>
          </a:stretch>
        </p:blipFill>
        <p:spPr>
          <a:xfrm>
            <a:off x="7441200" y="2946225"/>
            <a:ext cx="1298200" cy="1923275"/>
          </a:xfrm>
          <a:prstGeom prst="rect">
            <a:avLst/>
          </a:prstGeom>
          <a:noFill/>
          <a:ln>
            <a:noFill/>
          </a:ln>
        </p:spPr>
      </p:pic>
      <p:pic>
        <p:nvPicPr>
          <p:cNvPr id="179" name="Google Shape;179;p22"/>
          <p:cNvPicPr preferRelativeResize="0"/>
          <p:nvPr/>
        </p:nvPicPr>
        <p:blipFill>
          <a:blip r:embed="rId7">
            <a:alphaModFix/>
          </a:blip>
          <a:stretch>
            <a:fillRect/>
          </a:stretch>
        </p:blipFill>
        <p:spPr>
          <a:xfrm>
            <a:off x="5922125" y="560525"/>
            <a:ext cx="3042811" cy="1707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3"/>
          <p:cNvPicPr preferRelativeResize="0"/>
          <p:nvPr/>
        </p:nvPicPr>
        <p:blipFill>
          <a:blip r:embed="rId3">
            <a:alphaModFix/>
          </a:blip>
          <a:stretch>
            <a:fillRect/>
          </a:stretch>
        </p:blipFill>
        <p:spPr>
          <a:xfrm>
            <a:off x="4765975" y="2873397"/>
            <a:ext cx="4290645" cy="2286000"/>
          </a:xfrm>
          <a:prstGeom prst="rect">
            <a:avLst/>
          </a:prstGeom>
          <a:noFill/>
          <a:ln>
            <a:noFill/>
          </a:ln>
        </p:spPr>
      </p:pic>
      <p:pic>
        <p:nvPicPr>
          <p:cNvPr id="185" name="Google Shape;185;p23">
            <a:hlinkClick r:id="rId4"/>
          </p:cNvPr>
          <p:cNvPicPr preferRelativeResize="0"/>
          <p:nvPr/>
        </p:nvPicPr>
        <p:blipFill>
          <a:blip r:embed="rId5">
            <a:alphaModFix/>
          </a:blip>
          <a:stretch>
            <a:fillRect/>
          </a:stretch>
        </p:blipFill>
        <p:spPr>
          <a:xfrm>
            <a:off x="210300" y="3119935"/>
            <a:ext cx="2359150" cy="1371600"/>
          </a:xfrm>
          <a:prstGeom prst="rect">
            <a:avLst/>
          </a:prstGeom>
          <a:noFill/>
          <a:ln>
            <a:noFill/>
          </a:ln>
        </p:spPr>
      </p:pic>
      <p:pic>
        <p:nvPicPr>
          <p:cNvPr id="186" name="Google Shape;186;p23">
            <a:hlinkClick r:id="rId6"/>
          </p:cNvPr>
          <p:cNvPicPr preferRelativeResize="0"/>
          <p:nvPr/>
        </p:nvPicPr>
        <p:blipFill>
          <a:blip r:embed="rId7">
            <a:alphaModFix/>
          </a:blip>
          <a:stretch>
            <a:fillRect/>
          </a:stretch>
        </p:blipFill>
        <p:spPr>
          <a:xfrm>
            <a:off x="2315960" y="3596883"/>
            <a:ext cx="2359150" cy="1371600"/>
          </a:xfrm>
          <a:prstGeom prst="rect">
            <a:avLst/>
          </a:prstGeom>
          <a:noFill/>
          <a:ln cap="flat" cmpd="sng" w="9525">
            <a:solidFill>
              <a:schemeClr val="dk1"/>
            </a:solidFill>
            <a:prstDash val="solid"/>
            <a:round/>
            <a:headEnd len="sm" w="sm" type="none"/>
            <a:tailEnd len="sm" w="sm" type="none"/>
          </a:ln>
        </p:spPr>
      </p:pic>
      <p:sp>
        <p:nvSpPr>
          <p:cNvPr id="187" name="Google Shape;187;p23"/>
          <p:cNvSpPr txBox="1"/>
          <p:nvPr/>
        </p:nvSpPr>
        <p:spPr>
          <a:xfrm>
            <a:off x="227275" y="58400"/>
            <a:ext cx="8204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Brief </a:t>
            </a:r>
            <a:r>
              <a:rPr b="1" lang="en" sz="2500"/>
              <a:t>History of Marine Biodiversity Information …</a:t>
            </a:r>
            <a:endParaRPr sz="2500"/>
          </a:p>
        </p:txBody>
      </p:sp>
      <p:sp>
        <p:nvSpPr>
          <p:cNvPr id="188" name="Google Shape;188;p23"/>
          <p:cNvSpPr txBox="1"/>
          <p:nvPr/>
        </p:nvSpPr>
        <p:spPr>
          <a:xfrm>
            <a:off x="62350" y="572052"/>
            <a:ext cx="8918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chemeClr val="dk1"/>
                </a:solidFill>
                <a:highlight>
                  <a:srgbClr val="FFFFFF"/>
                </a:highlight>
                <a:latin typeface="Comic Sans MS"/>
                <a:ea typeface="Comic Sans MS"/>
                <a:cs typeface="Comic Sans MS"/>
                <a:sym typeface="Comic Sans MS"/>
              </a:rPr>
              <a:t>1758</a:t>
            </a:r>
            <a:r>
              <a:rPr i="1" lang="en" sz="1500">
                <a:solidFill>
                  <a:schemeClr val="dk1"/>
                </a:solidFill>
                <a:highlight>
                  <a:srgbClr val="FFFFFF"/>
                </a:highlight>
                <a:latin typeface="Comic Sans MS"/>
                <a:ea typeface="Comic Sans MS"/>
                <a:cs typeface="Comic Sans MS"/>
                <a:sym typeface="Comic Sans MS"/>
              </a:rPr>
              <a:t> 	Linnaeus publishes 10th edition of </a:t>
            </a:r>
            <a:r>
              <a:rPr i="1" lang="en" sz="1500" u="sng">
                <a:solidFill>
                  <a:schemeClr val="hlink"/>
                </a:solidFill>
                <a:highlight>
                  <a:srgbClr val="FFFFFF"/>
                </a:highlight>
                <a:latin typeface="Comic Sans MS"/>
                <a:ea typeface="Comic Sans MS"/>
                <a:cs typeface="Comic Sans MS"/>
                <a:sym typeface="Comic Sans MS"/>
                <a:hlinkClick r:id="rId8"/>
              </a:rPr>
              <a:t>Systema Naturae</a:t>
            </a:r>
            <a:endParaRPr i="1" sz="1500">
              <a:highlight>
                <a:srgbClr val="FFFFFF"/>
              </a:highlight>
              <a:latin typeface="Comic Sans MS"/>
              <a:ea typeface="Comic Sans MS"/>
              <a:cs typeface="Comic Sans MS"/>
              <a:sym typeface="Comic Sans MS"/>
            </a:endParaRPr>
          </a:p>
          <a:p>
            <a:pPr indent="0" lvl="0" marL="0" rtl="0" algn="l">
              <a:spcBef>
                <a:spcPts val="0"/>
              </a:spcBef>
              <a:spcAft>
                <a:spcPts val="0"/>
              </a:spcAft>
              <a:buNone/>
            </a:pPr>
            <a:r>
              <a:rPr b="1" i="1" lang="en" sz="1500">
                <a:latin typeface="Comic Sans MS"/>
                <a:ea typeface="Comic Sans MS"/>
                <a:cs typeface="Comic Sans MS"/>
                <a:sym typeface="Comic Sans MS"/>
              </a:rPr>
              <a:t>1832-42</a:t>
            </a:r>
            <a:r>
              <a:rPr i="1" lang="en" sz="1500">
                <a:latin typeface="Comic Sans MS"/>
                <a:ea typeface="Comic Sans MS"/>
                <a:cs typeface="Comic Sans MS"/>
                <a:sym typeface="Comic Sans MS"/>
              </a:rPr>
              <a:t> 	US Ex Ex and </a:t>
            </a:r>
            <a:r>
              <a:rPr b="1" i="1" lang="en" sz="1500">
                <a:latin typeface="Comic Sans MS"/>
                <a:ea typeface="Comic Sans MS"/>
                <a:cs typeface="Comic Sans MS"/>
                <a:sym typeface="Comic Sans MS"/>
              </a:rPr>
              <a:t>1872-76</a:t>
            </a:r>
            <a:r>
              <a:rPr i="1" lang="en" sz="1500">
                <a:latin typeface="Comic Sans MS"/>
                <a:ea typeface="Comic Sans MS"/>
                <a:cs typeface="Comic Sans MS"/>
                <a:sym typeface="Comic Sans MS"/>
              </a:rPr>
              <a:t> HMS Challenger global ocean expeditions; </a:t>
            </a:r>
            <a:endParaRPr i="1" sz="1500">
              <a:latin typeface="Comic Sans MS"/>
              <a:ea typeface="Comic Sans MS"/>
              <a:cs typeface="Comic Sans MS"/>
              <a:sym typeface="Comic Sans MS"/>
            </a:endParaRPr>
          </a:p>
          <a:p>
            <a:pPr indent="0" lvl="0" marL="0" rtl="0" algn="l">
              <a:spcBef>
                <a:spcPts val="0"/>
              </a:spcBef>
              <a:spcAft>
                <a:spcPts val="0"/>
              </a:spcAft>
              <a:buNone/>
            </a:pPr>
            <a:r>
              <a:rPr b="1" i="1" lang="en" sz="1500">
                <a:latin typeface="Comic Sans MS"/>
                <a:ea typeface="Comic Sans MS"/>
                <a:cs typeface="Comic Sans MS"/>
                <a:sym typeface="Comic Sans MS"/>
              </a:rPr>
              <a:t>1859	</a:t>
            </a:r>
            <a:r>
              <a:rPr i="1" lang="en" sz="1500">
                <a:latin typeface="Comic Sans MS"/>
                <a:ea typeface="Comic Sans MS"/>
                <a:cs typeface="Comic Sans MS"/>
                <a:sym typeface="Comic Sans MS"/>
              </a:rPr>
              <a:t>Sommerville </a:t>
            </a:r>
            <a:r>
              <a:rPr i="1" lang="en" sz="1500">
                <a:latin typeface="Comic Sans MS"/>
                <a:ea typeface="Comic Sans MS"/>
                <a:cs typeface="Comic Sans MS"/>
                <a:sym typeface="Comic Sans MS"/>
              </a:rPr>
              <a:t>publishes </a:t>
            </a:r>
            <a:r>
              <a:rPr i="1" lang="en" sz="1500" u="sng">
                <a:solidFill>
                  <a:schemeClr val="hlink"/>
                </a:solidFill>
                <a:latin typeface="Comic Sans MS"/>
                <a:ea typeface="Comic Sans MS"/>
                <a:cs typeface="Comic Sans MS"/>
                <a:sym typeface="Comic Sans MS"/>
                <a:hlinkClick r:id="rId9"/>
              </a:rPr>
              <a:t>Ocean Life</a:t>
            </a:r>
            <a:endParaRPr i="1" sz="1500">
              <a:latin typeface="Comic Sans MS"/>
              <a:ea typeface="Comic Sans MS"/>
              <a:cs typeface="Comic Sans MS"/>
              <a:sym typeface="Comic Sans MS"/>
            </a:endParaRPr>
          </a:p>
          <a:p>
            <a:pPr indent="0" lvl="0" marL="0" rtl="0" algn="l">
              <a:spcBef>
                <a:spcPts val="0"/>
              </a:spcBef>
              <a:spcAft>
                <a:spcPts val="0"/>
              </a:spcAft>
              <a:buNone/>
            </a:pPr>
            <a:r>
              <a:rPr b="1" i="1" lang="en" sz="1500">
                <a:latin typeface="Comic Sans MS"/>
                <a:ea typeface="Comic Sans MS"/>
                <a:cs typeface="Comic Sans MS"/>
                <a:sym typeface="Comic Sans MS"/>
              </a:rPr>
              <a:t>1981</a:t>
            </a:r>
            <a:r>
              <a:rPr i="1" lang="en" sz="1500">
                <a:latin typeface="Comic Sans MS"/>
                <a:ea typeface="Comic Sans MS"/>
                <a:cs typeface="Comic Sans MS"/>
                <a:sym typeface="Comic Sans MS"/>
              </a:rPr>
              <a:t>	</a:t>
            </a:r>
            <a:r>
              <a:rPr i="1" lang="en" sz="1500">
                <a:solidFill>
                  <a:schemeClr val="dk1"/>
                </a:solidFill>
                <a:latin typeface="Comic Sans MS"/>
                <a:ea typeface="Comic Sans MS"/>
                <a:cs typeface="Comic Sans MS"/>
                <a:sym typeface="Comic Sans MS"/>
              </a:rPr>
              <a:t>IOI-Canada initiates training program;</a:t>
            </a:r>
            <a:endParaRPr i="1" sz="1500">
              <a:latin typeface="Comic Sans MS"/>
              <a:ea typeface="Comic Sans MS"/>
              <a:cs typeface="Comic Sans MS"/>
              <a:sym typeface="Comic Sans MS"/>
            </a:endParaRPr>
          </a:p>
          <a:p>
            <a:pPr indent="0" lvl="0" marL="0" rtl="0" algn="l">
              <a:spcBef>
                <a:spcPts val="0"/>
              </a:spcBef>
              <a:spcAft>
                <a:spcPts val="0"/>
              </a:spcAft>
              <a:buNone/>
            </a:pPr>
            <a:r>
              <a:rPr b="1" i="1" lang="en" sz="1500">
                <a:highlight>
                  <a:srgbClr val="EFEFEF"/>
                </a:highlight>
                <a:latin typeface="Comic Sans MS"/>
                <a:ea typeface="Comic Sans MS"/>
                <a:cs typeface="Comic Sans MS"/>
                <a:sym typeface="Comic Sans MS"/>
              </a:rPr>
              <a:t>1982	</a:t>
            </a:r>
            <a:r>
              <a:rPr i="1" lang="en" sz="1500">
                <a:solidFill>
                  <a:schemeClr val="dk1"/>
                </a:solidFill>
                <a:highlight>
                  <a:srgbClr val="EFEFEF"/>
                </a:highlight>
                <a:latin typeface="Comic Sans MS"/>
                <a:ea typeface="Comic Sans MS"/>
                <a:cs typeface="Comic Sans MS"/>
                <a:sym typeface="Comic Sans MS"/>
              </a:rPr>
              <a:t>International Law of the Sea declares exclusive economic zones (EEZs);</a:t>
            </a:r>
            <a:endParaRPr i="1" sz="1500">
              <a:highlight>
                <a:srgbClr val="EFEFEF"/>
              </a:highlight>
              <a:latin typeface="Comic Sans MS"/>
              <a:ea typeface="Comic Sans MS"/>
              <a:cs typeface="Comic Sans MS"/>
              <a:sym typeface="Comic Sans MS"/>
            </a:endParaRPr>
          </a:p>
          <a:p>
            <a:pPr indent="0" lvl="0" marL="0" rtl="0" algn="l">
              <a:spcBef>
                <a:spcPts val="0"/>
              </a:spcBef>
              <a:spcAft>
                <a:spcPts val="0"/>
              </a:spcAft>
              <a:buNone/>
            </a:pPr>
            <a:r>
              <a:rPr b="1" i="1" lang="en" sz="1500">
                <a:latin typeface="Comic Sans MS"/>
                <a:ea typeface="Comic Sans MS"/>
                <a:cs typeface="Comic Sans MS"/>
                <a:sym typeface="Comic Sans MS"/>
              </a:rPr>
              <a:t>1992</a:t>
            </a:r>
            <a:r>
              <a:rPr i="1" lang="en" sz="1500">
                <a:latin typeface="Comic Sans MS"/>
                <a:ea typeface="Comic Sans MS"/>
                <a:cs typeface="Comic Sans MS"/>
                <a:sym typeface="Comic Sans MS"/>
              </a:rPr>
              <a:t> 	Convention on Biological Diversity; </a:t>
            </a:r>
            <a:endParaRPr i="1" sz="1500">
              <a:latin typeface="Comic Sans MS"/>
              <a:ea typeface="Comic Sans MS"/>
              <a:cs typeface="Comic Sans MS"/>
              <a:sym typeface="Comic Sans MS"/>
            </a:endParaRPr>
          </a:p>
          <a:p>
            <a:pPr indent="0" lvl="0" marL="0" rtl="0" algn="l">
              <a:spcBef>
                <a:spcPts val="0"/>
              </a:spcBef>
              <a:spcAft>
                <a:spcPts val="0"/>
              </a:spcAft>
              <a:buNone/>
            </a:pPr>
            <a:r>
              <a:rPr b="1" i="1" lang="en" sz="1500">
                <a:latin typeface="Comic Sans MS"/>
                <a:ea typeface="Comic Sans MS"/>
                <a:cs typeface="Comic Sans MS"/>
                <a:sym typeface="Comic Sans MS"/>
              </a:rPr>
              <a:t>2000-10</a:t>
            </a:r>
            <a:r>
              <a:rPr i="1" lang="en" sz="1500">
                <a:latin typeface="Comic Sans MS"/>
                <a:ea typeface="Comic Sans MS"/>
                <a:cs typeface="Comic Sans MS"/>
                <a:sym typeface="Comic Sans MS"/>
              </a:rPr>
              <a:t> 	Census of Marine Life creates Ocean Biogeographic Information System (OBIS); </a:t>
            </a:r>
            <a:endParaRPr i="1" sz="1500">
              <a:latin typeface="Comic Sans MS"/>
              <a:ea typeface="Comic Sans MS"/>
              <a:cs typeface="Comic Sans MS"/>
              <a:sym typeface="Comic Sans MS"/>
            </a:endParaRPr>
          </a:p>
          <a:p>
            <a:pPr indent="0" lvl="0" marL="0" rtl="0" algn="l">
              <a:spcBef>
                <a:spcPts val="0"/>
              </a:spcBef>
              <a:spcAft>
                <a:spcPts val="0"/>
              </a:spcAft>
              <a:buNone/>
            </a:pPr>
            <a:r>
              <a:rPr b="1" i="1" lang="en" sz="1500">
                <a:highlight>
                  <a:srgbClr val="EFEFEF"/>
                </a:highlight>
                <a:latin typeface="Comic Sans MS"/>
                <a:ea typeface="Comic Sans MS"/>
                <a:cs typeface="Comic Sans MS"/>
                <a:sym typeface="Comic Sans MS"/>
              </a:rPr>
              <a:t>2011</a:t>
            </a:r>
            <a:r>
              <a:rPr i="1" lang="en" sz="1500">
                <a:highlight>
                  <a:srgbClr val="EFEFEF"/>
                </a:highlight>
                <a:latin typeface="Comic Sans MS"/>
                <a:ea typeface="Comic Sans MS"/>
                <a:cs typeface="Comic Sans MS"/>
                <a:sym typeface="Comic Sans MS"/>
              </a:rPr>
              <a:t> 	International Ocean Data Exchange (IODE) initiates the Steering Group for OBIS; </a:t>
            </a:r>
            <a:endParaRPr i="1" sz="1500">
              <a:highlight>
                <a:srgbClr val="EFEFEF"/>
              </a:highlight>
              <a:latin typeface="Comic Sans MS"/>
              <a:ea typeface="Comic Sans MS"/>
              <a:cs typeface="Comic Sans MS"/>
              <a:sym typeface="Comic Sans MS"/>
            </a:endParaRPr>
          </a:p>
          <a:p>
            <a:pPr indent="0" lvl="0" marL="0" rtl="0" algn="l">
              <a:spcBef>
                <a:spcPts val="0"/>
              </a:spcBef>
              <a:spcAft>
                <a:spcPts val="0"/>
              </a:spcAft>
              <a:buNone/>
            </a:pPr>
            <a:r>
              <a:rPr b="1" i="1" lang="en" sz="1500">
                <a:highlight>
                  <a:srgbClr val="FFFFFF"/>
                </a:highlight>
                <a:latin typeface="Comic Sans MS"/>
                <a:ea typeface="Comic Sans MS"/>
                <a:cs typeface="Comic Sans MS"/>
                <a:sym typeface="Comic Sans MS"/>
              </a:rPr>
              <a:t>2020</a:t>
            </a:r>
            <a:r>
              <a:rPr i="1" lang="en" sz="1500">
                <a:highlight>
                  <a:srgbClr val="FFFFFF"/>
                </a:highlight>
                <a:latin typeface="Comic Sans MS"/>
                <a:ea typeface="Comic Sans MS"/>
                <a:cs typeface="Comic Sans MS"/>
                <a:sym typeface="Comic Sans MS"/>
              </a:rPr>
              <a:t> 	OBIS celebrates 20 years &amp; changes name to ‘Ocean Biodiversity Information System’.</a:t>
            </a:r>
            <a:endParaRPr i="1" sz="1500">
              <a:highlight>
                <a:srgbClr val="FFFFFF"/>
              </a:highlight>
              <a:latin typeface="Comic Sans MS"/>
              <a:ea typeface="Comic Sans MS"/>
              <a:cs typeface="Comic Sans MS"/>
              <a:sym typeface="Comic Sans MS"/>
            </a:endParaRPr>
          </a:p>
        </p:txBody>
      </p:sp>
      <p:sp>
        <p:nvSpPr>
          <p:cNvPr id="189" name="Google Shape;189;p23"/>
          <p:cNvSpPr txBox="1"/>
          <p:nvPr/>
        </p:nvSpPr>
        <p:spPr>
          <a:xfrm>
            <a:off x="138550" y="2771731"/>
            <a:ext cx="4514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t>My recent IOI Canada training materials ….</a:t>
            </a:r>
            <a:endParaRPr i="1" sz="1300"/>
          </a:p>
        </p:txBody>
      </p:sp>
      <p:sp>
        <p:nvSpPr>
          <p:cNvPr id="190" name="Google Shape;190;p23"/>
          <p:cNvSpPr txBox="1"/>
          <p:nvPr/>
        </p:nvSpPr>
        <p:spPr>
          <a:xfrm>
            <a:off x="6906489" y="4759027"/>
            <a:ext cx="20814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800" u="sng">
                <a:solidFill>
                  <a:schemeClr val="hlink"/>
                </a:solidFill>
                <a:highlight>
                  <a:srgbClr val="FFFFFF"/>
                </a:highlight>
                <a:hlinkClick r:id="rId10"/>
              </a:rPr>
              <a:t>738 Alumni from ~104 countries</a:t>
            </a:r>
            <a:endParaRPr i="1" sz="800">
              <a:highlight>
                <a:srgbClr val="FFFFFF"/>
              </a:highlight>
            </a:endParaRPr>
          </a:p>
        </p:txBody>
      </p:sp>
      <p:sp>
        <p:nvSpPr>
          <p:cNvPr id="191" name="Google Shape;191;p23"/>
          <p:cNvSpPr txBox="1"/>
          <p:nvPr/>
        </p:nvSpPr>
        <p:spPr>
          <a:xfrm>
            <a:off x="4914800" y="2932286"/>
            <a:ext cx="1962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highlight>
                  <a:srgbClr val="FFFFFF"/>
                </a:highlight>
                <a:hlinkClick r:id="rId11"/>
              </a:rPr>
              <a:t>IOI-Canada Training</a:t>
            </a:r>
            <a:endParaRPr sz="800">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nvSpPr>
        <p:spPr>
          <a:xfrm>
            <a:off x="151200" y="4806275"/>
            <a:ext cx="8841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u="sng">
                <a:latin typeface="Arial Narrow"/>
                <a:ea typeface="Arial Narrow"/>
                <a:cs typeface="Arial Narrow"/>
                <a:sym typeface="Arial Narrow"/>
              </a:rPr>
              <a:t>What’s in a name?</a:t>
            </a:r>
            <a:r>
              <a:rPr lang="en" sz="1000">
                <a:latin typeface="Arial Narrow"/>
                <a:ea typeface="Arial Narrow"/>
                <a:cs typeface="Arial Narrow"/>
                <a:sym typeface="Arial Narrow"/>
              </a:rPr>
              <a:t> </a:t>
            </a:r>
            <a:r>
              <a:rPr lang="en" sz="1000">
                <a:latin typeface="Arial Narrow"/>
                <a:ea typeface="Arial Narrow"/>
                <a:cs typeface="Arial Narrow"/>
                <a:sym typeface="Arial Narrow"/>
              </a:rPr>
              <a:t> </a:t>
            </a:r>
            <a:r>
              <a:rPr b="1" lang="en" sz="1000" u="sng">
                <a:solidFill>
                  <a:srgbClr val="FF0000"/>
                </a:solidFill>
                <a:latin typeface="Arial Narrow"/>
                <a:ea typeface="Arial Narrow"/>
                <a:cs typeface="Arial Narrow"/>
                <a:sym typeface="Arial Narrow"/>
                <a:hlinkClick r:id="rId3">
                  <a:extLst>
                    <a:ext uri="{A12FA001-AC4F-418D-AE19-62706E023703}">
                      <ahyp:hlinkClr val="tx"/>
                    </a:ext>
                  </a:extLst>
                </a:hlinkClick>
              </a:rPr>
              <a:t>Wikidata</a:t>
            </a:r>
            <a:r>
              <a:rPr b="1" lang="en" sz="1000">
                <a:solidFill>
                  <a:srgbClr val="FF0000"/>
                </a:solidFill>
                <a:latin typeface="Arial Narrow"/>
                <a:ea typeface="Arial Narrow"/>
                <a:cs typeface="Arial Narrow"/>
                <a:sym typeface="Arial Narrow"/>
              </a:rPr>
              <a:t>,</a:t>
            </a:r>
            <a:r>
              <a:rPr lang="en" sz="1000">
                <a:solidFill>
                  <a:schemeClr val="dk1"/>
                </a:solidFill>
                <a:latin typeface="Arial Narrow"/>
                <a:ea typeface="Arial Narrow"/>
                <a:cs typeface="Arial Narrow"/>
                <a:sym typeface="Arial Narrow"/>
              </a:rPr>
              <a:t> </a:t>
            </a:r>
            <a:r>
              <a:rPr lang="en" sz="1000" u="sng">
                <a:solidFill>
                  <a:schemeClr val="accent5"/>
                </a:solidFill>
                <a:latin typeface="Arial Narrow"/>
                <a:ea typeface="Arial Narrow"/>
                <a:cs typeface="Arial Narrow"/>
                <a:sym typeface="Arial Narrow"/>
                <a:hlinkClick r:id="rId4">
                  <a:extLst>
                    <a:ext uri="{A12FA001-AC4F-418D-AE19-62706E023703}">
                      <ahyp:hlinkClr val="tx"/>
                    </a:ext>
                  </a:extLst>
                </a:hlinkClick>
              </a:rPr>
              <a:t>World_Register_of_Marine_Species#History</a:t>
            </a:r>
            <a:r>
              <a:rPr lang="en" sz="1000">
                <a:solidFill>
                  <a:schemeClr val="dk1"/>
                </a:solidFill>
                <a:latin typeface="Arial Narrow"/>
                <a:ea typeface="Arial Narrow"/>
                <a:cs typeface="Arial Narrow"/>
                <a:sym typeface="Arial Narrow"/>
              </a:rPr>
              <a:t>, </a:t>
            </a:r>
            <a:r>
              <a:rPr lang="en" sz="1000" u="sng">
                <a:solidFill>
                  <a:schemeClr val="hlink"/>
                </a:solidFill>
                <a:latin typeface="Arial Narrow"/>
                <a:ea typeface="Arial Narrow"/>
                <a:cs typeface="Arial Narrow"/>
                <a:sym typeface="Arial Narrow"/>
                <a:hlinkClick r:id="rId5"/>
              </a:rPr>
              <a:t>Taxonomy_(biology)#Taxonomic_descriptions </a:t>
            </a:r>
            <a:r>
              <a:rPr lang="en" sz="1000">
                <a:latin typeface="Arial Narrow"/>
                <a:ea typeface="Arial Narrow"/>
                <a:cs typeface="Arial Narrow"/>
                <a:sym typeface="Arial Narrow"/>
              </a:rPr>
              <a:t>, </a:t>
            </a:r>
            <a:r>
              <a:rPr lang="en" sz="1000" u="sng">
                <a:solidFill>
                  <a:schemeClr val="accent5"/>
                </a:solidFill>
                <a:latin typeface="Arial Narrow"/>
                <a:ea typeface="Arial Narrow"/>
                <a:cs typeface="Arial Narrow"/>
                <a:sym typeface="Arial Narrow"/>
                <a:hlinkClick r:id="rId6">
                  <a:extLst>
                    <a:ext uri="{A12FA001-AC4F-418D-AE19-62706E023703}">
                      <ahyp:hlinkClr val="tx"/>
                    </a:ext>
                  </a:extLst>
                </a:hlinkClick>
              </a:rPr>
              <a:t>Taxonomy_mnemonic</a:t>
            </a:r>
            <a:r>
              <a:rPr lang="en" sz="1000">
                <a:solidFill>
                  <a:schemeClr val="dk1"/>
                </a:solidFill>
                <a:latin typeface="Arial Narrow"/>
                <a:ea typeface="Arial Narrow"/>
                <a:cs typeface="Arial Narrow"/>
                <a:sym typeface="Arial Narrow"/>
              </a:rPr>
              <a:t> , </a:t>
            </a:r>
            <a:r>
              <a:rPr lang="en" sz="1000" u="sng">
                <a:solidFill>
                  <a:schemeClr val="accent5"/>
                </a:solidFill>
                <a:latin typeface="Arial Narrow"/>
                <a:ea typeface="Arial Narrow"/>
                <a:cs typeface="Arial Narrow"/>
                <a:sym typeface="Arial Narrow"/>
                <a:hlinkClick r:id="rId7">
                  <a:extLst>
                    <a:ext uri="{A12FA001-AC4F-418D-AE19-62706E023703}">
                      <ahyp:hlinkClr val="tx"/>
                    </a:ext>
                  </a:extLst>
                </a:hlinkClick>
              </a:rPr>
              <a:t>Oceanlife-2021/domai</a:t>
            </a:r>
            <a:r>
              <a:rPr lang="en" sz="1000" u="sng">
                <a:solidFill>
                  <a:schemeClr val="accent5"/>
                </a:solidFill>
                <a:hlinkClick r:id="rId8">
                  <a:extLst>
                    <a:ext uri="{A12FA001-AC4F-418D-AE19-62706E023703}">
                      <ahyp:hlinkClr val="tx"/>
                    </a:ext>
                  </a:extLst>
                </a:hlinkClick>
              </a:rPr>
              <a:t>ns...</a:t>
            </a:r>
            <a:endParaRPr sz="1000">
              <a:solidFill>
                <a:schemeClr val="dk1"/>
              </a:solidFill>
            </a:endParaRPr>
          </a:p>
          <a:p>
            <a:pPr indent="0" lvl="0" marL="0" rtl="0" algn="ctr">
              <a:spcBef>
                <a:spcPts val="0"/>
              </a:spcBef>
              <a:spcAft>
                <a:spcPts val="0"/>
              </a:spcAft>
              <a:buNone/>
            </a:pPr>
            <a:r>
              <a:rPr lang="en" sz="1000">
                <a:solidFill>
                  <a:schemeClr val="dk1"/>
                </a:solidFill>
                <a:latin typeface="Arial Narrow"/>
                <a:ea typeface="Arial Narrow"/>
                <a:cs typeface="Arial Narrow"/>
                <a:sym typeface="Arial Narrow"/>
              </a:rPr>
              <a:t> </a:t>
            </a:r>
            <a:endParaRPr sz="1000">
              <a:latin typeface="Arial Narrow"/>
              <a:ea typeface="Arial Narrow"/>
              <a:cs typeface="Arial Narrow"/>
              <a:sym typeface="Arial Narrow"/>
            </a:endParaRPr>
          </a:p>
        </p:txBody>
      </p:sp>
      <p:pic>
        <p:nvPicPr>
          <p:cNvPr id="65" name="Google Shape;65;p14"/>
          <p:cNvPicPr preferRelativeResize="0"/>
          <p:nvPr/>
        </p:nvPicPr>
        <p:blipFill>
          <a:blip r:embed="rId9">
            <a:alphaModFix/>
          </a:blip>
          <a:stretch>
            <a:fillRect/>
          </a:stretch>
        </p:blipFill>
        <p:spPr>
          <a:xfrm>
            <a:off x="1219200" y="1556073"/>
            <a:ext cx="2812224" cy="1579924"/>
          </a:xfrm>
          <a:prstGeom prst="rect">
            <a:avLst/>
          </a:prstGeom>
          <a:noFill/>
          <a:ln>
            <a:noFill/>
          </a:ln>
        </p:spPr>
      </p:pic>
      <p:sp>
        <p:nvSpPr>
          <p:cNvPr id="66" name="Google Shape;66;p14"/>
          <p:cNvSpPr txBox="1"/>
          <p:nvPr/>
        </p:nvSpPr>
        <p:spPr>
          <a:xfrm>
            <a:off x="873875" y="3940075"/>
            <a:ext cx="315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 name="Google Shape;67;p14"/>
          <p:cNvSpPr txBox="1"/>
          <p:nvPr/>
        </p:nvSpPr>
        <p:spPr>
          <a:xfrm>
            <a:off x="208550" y="3048875"/>
            <a:ext cx="48459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HALIFAX, 2016 … trap invented by a local fisherman was used to catch more than two million green crab [</a:t>
            </a:r>
            <a:r>
              <a:rPr i="1" lang="en" u="sng">
                <a:solidFill>
                  <a:schemeClr val="hlink"/>
                </a:solidFill>
                <a:latin typeface="Times New Roman"/>
                <a:ea typeface="Times New Roman"/>
                <a:cs typeface="Times New Roman"/>
                <a:sym typeface="Times New Roman"/>
                <a:hlinkClick r:id="rId10"/>
              </a:rPr>
              <a:t>Carcinus maenas </a:t>
            </a:r>
            <a:r>
              <a:rPr lang="en" u="sng">
                <a:solidFill>
                  <a:schemeClr val="hlink"/>
                </a:solidFill>
                <a:latin typeface="Times New Roman"/>
                <a:ea typeface="Times New Roman"/>
                <a:cs typeface="Times New Roman"/>
                <a:sym typeface="Times New Roman"/>
                <a:hlinkClick r:id="rId11"/>
              </a:rPr>
              <a:t>Linnaeus, 1758</a:t>
            </a:r>
            <a:r>
              <a:rPr lang="en"/>
              <a:t>] from one estuary over a few years. Since then, eelgrass [</a:t>
            </a:r>
            <a:r>
              <a:rPr i="1" lang="en" u="sng">
                <a:solidFill>
                  <a:schemeClr val="hlink"/>
                </a:solidFill>
                <a:latin typeface="Times New Roman"/>
                <a:ea typeface="Times New Roman"/>
                <a:cs typeface="Times New Roman"/>
                <a:sym typeface="Times New Roman"/>
                <a:hlinkClick r:id="rId12"/>
              </a:rPr>
              <a:t>Zostera L.</a:t>
            </a:r>
            <a:r>
              <a:rPr lang="en"/>
              <a:t>] in that estuary has recovered by about 34 per cent and soft-shell clam [</a:t>
            </a:r>
            <a:r>
              <a:rPr i="1" lang="en" u="sng">
                <a:solidFill>
                  <a:schemeClr val="hlink"/>
                </a:solidFill>
                <a:latin typeface="Times New Roman"/>
                <a:ea typeface="Times New Roman"/>
                <a:cs typeface="Times New Roman"/>
                <a:sym typeface="Times New Roman"/>
                <a:hlinkClick r:id="rId13"/>
              </a:rPr>
              <a:t>Mya arenaria </a:t>
            </a:r>
            <a:r>
              <a:rPr lang="en" u="sng">
                <a:solidFill>
                  <a:schemeClr val="hlink"/>
                </a:solidFill>
                <a:latin typeface="Times New Roman"/>
                <a:ea typeface="Times New Roman"/>
                <a:cs typeface="Times New Roman"/>
                <a:sym typeface="Times New Roman"/>
                <a:hlinkClick r:id="rId14"/>
              </a:rPr>
              <a:t>Linnaeus</a:t>
            </a:r>
            <a:r>
              <a:rPr lang="en"/>
              <a:t>] populations are on the rise ...</a:t>
            </a:r>
            <a:endParaRPr/>
          </a:p>
        </p:txBody>
      </p:sp>
      <p:sp>
        <p:nvSpPr>
          <p:cNvPr id="68" name="Google Shape;68;p14"/>
          <p:cNvSpPr txBox="1"/>
          <p:nvPr/>
        </p:nvSpPr>
        <p:spPr>
          <a:xfrm>
            <a:off x="284750" y="741575"/>
            <a:ext cx="4734300" cy="101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omic Sans MS"/>
                <a:ea typeface="Comic Sans MS"/>
                <a:cs typeface="Comic Sans MS"/>
                <a:sym typeface="Comic Sans MS"/>
              </a:rPr>
              <a:t>“Removing </a:t>
            </a:r>
            <a:r>
              <a:rPr b="1" lang="en" sz="1600">
                <a:solidFill>
                  <a:schemeClr val="dk1"/>
                </a:solidFill>
                <a:latin typeface="Comic Sans MS"/>
                <a:ea typeface="Comic Sans MS"/>
                <a:cs typeface="Comic Sans MS"/>
                <a:sym typeface="Comic Sans MS"/>
              </a:rPr>
              <a:t>green crab </a:t>
            </a:r>
            <a:r>
              <a:rPr b="1" lang="en" sz="1600">
                <a:solidFill>
                  <a:schemeClr val="dk1"/>
                </a:solidFill>
                <a:latin typeface="Comic Sans MS"/>
                <a:ea typeface="Comic Sans MS"/>
                <a:cs typeface="Comic Sans MS"/>
                <a:sym typeface="Comic Sans MS"/>
              </a:rPr>
              <a:t>proves effective in controlling invasive species.”</a:t>
            </a:r>
            <a:endParaRPr b="1" sz="1600">
              <a:solidFill>
                <a:schemeClr val="dk1"/>
              </a:solidFill>
              <a:latin typeface="Comic Sans MS"/>
              <a:ea typeface="Comic Sans MS"/>
              <a:cs typeface="Comic Sans MS"/>
              <a:sym typeface="Comic Sans MS"/>
            </a:endParaRPr>
          </a:p>
        </p:txBody>
      </p:sp>
      <p:sp>
        <p:nvSpPr>
          <p:cNvPr id="69" name="Google Shape;69;p14"/>
          <p:cNvSpPr txBox="1"/>
          <p:nvPr/>
        </p:nvSpPr>
        <p:spPr>
          <a:xfrm>
            <a:off x="2988025" y="4379200"/>
            <a:ext cx="1850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15"/>
              </a:rPr>
              <a:t>Atlantic CTV News</a:t>
            </a:r>
            <a:endParaRPr sz="1000"/>
          </a:p>
        </p:txBody>
      </p:sp>
      <p:sp>
        <p:nvSpPr>
          <p:cNvPr id="70" name="Google Shape;70;p14"/>
          <p:cNvSpPr txBox="1"/>
          <p:nvPr/>
        </p:nvSpPr>
        <p:spPr>
          <a:xfrm>
            <a:off x="562400" y="568725"/>
            <a:ext cx="4123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t>Invasive Species</a:t>
            </a:r>
            <a:endParaRPr b="1" sz="1500" u="sng"/>
          </a:p>
        </p:txBody>
      </p:sp>
      <p:grpSp>
        <p:nvGrpSpPr>
          <p:cNvPr id="71" name="Google Shape;71;p14"/>
          <p:cNvGrpSpPr/>
          <p:nvPr/>
        </p:nvGrpSpPr>
        <p:grpSpPr>
          <a:xfrm>
            <a:off x="5339950" y="634575"/>
            <a:ext cx="3644700" cy="4198225"/>
            <a:chOff x="5339950" y="482175"/>
            <a:chExt cx="3644700" cy="4198225"/>
          </a:xfrm>
        </p:grpSpPr>
        <p:pic>
          <p:nvPicPr>
            <p:cNvPr id="72" name="Google Shape;72;p14"/>
            <p:cNvPicPr preferRelativeResize="0"/>
            <p:nvPr/>
          </p:nvPicPr>
          <p:blipFill>
            <a:blip r:embed="rId16">
              <a:alphaModFix/>
            </a:blip>
            <a:stretch>
              <a:fillRect/>
            </a:stretch>
          </p:blipFill>
          <p:spPr>
            <a:xfrm>
              <a:off x="5455522" y="578702"/>
              <a:ext cx="3424074" cy="3785199"/>
            </a:xfrm>
            <a:prstGeom prst="rect">
              <a:avLst/>
            </a:prstGeom>
            <a:noFill/>
            <a:ln>
              <a:noFill/>
            </a:ln>
          </p:spPr>
        </p:pic>
        <p:sp>
          <p:nvSpPr>
            <p:cNvPr id="73" name="Google Shape;73;p14"/>
            <p:cNvSpPr/>
            <p:nvPr/>
          </p:nvSpPr>
          <p:spPr>
            <a:xfrm>
              <a:off x="5339950" y="482175"/>
              <a:ext cx="3644700" cy="4000500"/>
            </a:xfrm>
            <a:prstGeom prst="roundRect">
              <a:avLst>
                <a:gd fmla="val 16667" name="adj"/>
              </a:avLst>
            </a:prstGeom>
            <a:noFill/>
            <a:ln cap="flat" cmpd="sng" w="3810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6744525" y="4280200"/>
              <a:ext cx="905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chemeClr val="hlink"/>
                  </a:solidFill>
                  <a:highlight>
                    <a:schemeClr val="lt2"/>
                  </a:highlight>
                  <a:latin typeface="Times New Roman"/>
                  <a:ea typeface="Times New Roman"/>
                  <a:cs typeface="Times New Roman"/>
                  <a:sym typeface="Times New Roman"/>
                  <a:hlinkClick r:id="rId17"/>
                </a:rPr>
                <a:t>Wikidata</a:t>
              </a:r>
              <a:endParaRPr b="1" i="1">
                <a:solidFill>
                  <a:srgbClr val="FF0000"/>
                </a:solidFill>
                <a:highlight>
                  <a:schemeClr val="lt2"/>
                </a:highlight>
                <a:latin typeface="Times New Roman"/>
                <a:ea typeface="Times New Roman"/>
                <a:cs typeface="Times New Roman"/>
                <a:sym typeface="Times New Roman"/>
              </a:endParaRPr>
            </a:p>
          </p:txBody>
        </p:sp>
      </p:grpSp>
      <p:sp>
        <p:nvSpPr>
          <p:cNvPr id="75" name="Google Shape;75;p14"/>
          <p:cNvSpPr txBox="1"/>
          <p:nvPr/>
        </p:nvSpPr>
        <p:spPr>
          <a:xfrm>
            <a:off x="459350" y="101675"/>
            <a:ext cx="4344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500">
                <a:solidFill>
                  <a:schemeClr val="dk1"/>
                </a:solidFill>
                <a:latin typeface="Arial Narrow"/>
                <a:ea typeface="Arial Narrow"/>
                <a:cs typeface="Arial Narrow"/>
                <a:sym typeface="Arial Narrow"/>
              </a:rPr>
              <a:t>E</a:t>
            </a:r>
            <a:r>
              <a:rPr b="1" lang="en" sz="2500">
                <a:solidFill>
                  <a:schemeClr val="dk1"/>
                </a:solidFill>
                <a:latin typeface="Arial Narrow"/>
                <a:ea typeface="Arial Narrow"/>
                <a:cs typeface="Arial Narrow"/>
                <a:sym typeface="Arial Narrow"/>
              </a:rPr>
              <a:t>cosystem Change </a:t>
            </a:r>
            <a:endParaRPr b="1" sz="2500">
              <a:latin typeface="Arial Narrow"/>
              <a:ea typeface="Arial Narrow"/>
              <a:cs typeface="Arial Narrow"/>
              <a:sym typeface="Arial Narrow"/>
            </a:endParaRPr>
          </a:p>
        </p:txBody>
      </p:sp>
      <p:sp>
        <p:nvSpPr>
          <p:cNvPr id="76" name="Google Shape;76;p14"/>
          <p:cNvSpPr txBox="1"/>
          <p:nvPr/>
        </p:nvSpPr>
        <p:spPr>
          <a:xfrm>
            <a:off x="5089425" y="101675"/>
            <a:ext cx="39294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dk1"/>
                </a:solidFill>
                <a:latin typeface="Arial Narrow"/>
                <a:ea typeface="Arial Narrow"/>
                <a:cs typeface="Arial Narrow"/>
                <a:sym typeface="Arial Narrow"/>
              </a:rPr>
              <a:t>Information Infrastructure</a:t>
            </a:r>
            <a:endParaRPr b="1" sz="2500">
              <a:latin typeface="Arial Narrow"/>
              <a:ea typeface="Arial Narrow"/>
              <a:cs typeface="Arial Narrow"/>
              <a:sym typeface="Arial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235500" y="64025"/>
            <a:ext cx="4437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Challenges</a:t>
            </a:r>
            <a:endParaRPr/>
          </a:p>
        </p:txBody>
      </p:sp>
      <p:pic>
        <p:nvPicPr>
          <p:cNvPr id="82" name="Google Shape;82;p15"/>
          <p:cNvPicPr preferRelativeResize="0"/>
          <p:nvPr/>
        </p:nvPicPr>
        <p:blipFill rotWithShape="1">
          <a:blip r:embed="rId3">
            <a:alphaModFix/>
          </a:blip>
          <a:srcRect b="8462" l="0" r="0" t="9698"/>
          <a:stretch/>
        </p:blipFill>
        <p:spPr>
          <a:xfrm>
            <a:off x="5011325" y="1373650"/>
            <a:ext cx="3547872" cy="1828800"/>
          </a:xfrm>
          <a:prstGeom prst="rect">
            <a:avLst/>
          </a:prstGeom>
          <a:noFill/>
          <a:ln>
            <a:noFill/>
          </a:ln>
        </p:spPr>
      </p:pic>
      <p:sp>
        <p:nvSpPr>
          <p:cNvPr id="83" name="Google Shape;83;p15"/>
          <p:cNvSpPr txBox="1"/>
          <p:nvPr/>
        </p:nvSpPr>
        <p:spPr>
          <a:xfrm>
            <a:off x="4720925" y="695275"/>
            <a:ext cx="4219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Using </a:t>
            </a:r>
            <a:r>
              <a:rPr lang="en"/>
              <a:t>World Registry of Marine Species (WORMS) accepted names greatly improve query results ...</a:t>
            </a:r>
            <a:endParaRPr/>
          </a:p>
        </p:txBody>
      </p:sp>
      <p:sp>
        <p:nvSpPr>
          <p:cNvPr id="84" name="Google Shape;84;p15"/>
          <p:cNvSpPr txBox="1"/>
          <p:nvPr>
            <p:ph idx="1" type="body"/>
          </p:nvPr>
        </p:nvSpPr>
        <p:spPr>
          <a:xfrm>
            <a:off x="311700" y="695275"/>
            <a:ext cx="4437600" cy="4068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lang="en" sz="1600">
                <a:highlight>
                  <a:srgbClr val="EFEFEF"/>
                </a:highlight>
                <a:latin typeface="Arial Narrow"/>
                <a:ea typeface="Arial Narrow"/>
                <a:cs typeface="Arial Narrow"/>
                <a:sym typeface="Arial Narrow"/>
              </a:rPr>
              <a:t>Scientific names change over time*</a:t>
            </a:r>
            <a:endParaRPr sz="1600">
              <a:highlight>
                <a:srgbClr val="EFEFEF"/>
              </a:highlight>
              <a:latin typeface="Arial Narrow"/>
              <a:ea typeface="Arial Narrow"/>
              <a:cs typeface="Arial Narrow"/>
              <a:sym typeface="Arial Narrow"/>
            </a:endParaRPr>
          </a:p>
          <a:p>
            <a:pPr indent="-304800" lvl="0" marL="457200" rtl="0" algn="l">
              <a:lnSpc>
                <a:spcPct val="95000"/>
              </a:lnSpc>
              <a:spcBef>
                <a:spcPts val="1200"/>
              </a:spcBef>
              <a:spcAft>
                <a:spcPts val="0"/>
              </a:spcAft>
              <a:buSzPts val="1200"/>
              <a:buFont typeface="Arial Narrow"/>
              <a:buChar char="●"/>
            </a:pPr>
            <a:r>
              <a:rPr lang="en" sz="1200">
                <a:latin typeface="Arial Narrow"/>
                <a:ea typeface="Arial Narrow"/>
                <a:cs typeface="Arial Narrow"/>
                <a:sym typeface="Arial Narrow"/>
              </a:rPr>
              <a:t>55 of 73 Ocean Life 1859 scientificNames required updating …</a:t>
            </a:r>
            <a:endParaRPr sz="1200">
              <a:latin typeface="Arial Narrow"/>
              <a:ea typeface="Arial Narrow"/>
              <a:cs typeface="Arial Narrow"/>
              <a:sym typeface="Arial Narrow"/>
            </a:endParaRPr>
          </a:p>
          <a:p>
            <a:pPr indent="0" lvl="0" marL="0" rtl="0" algn="l">
              <a:lnSpc>
                <a:spcPct val="95000"/>
              </a:lnSpc>
              <a:spcBef>
                <a:spcPts val="1200"/>
              </a:spcBef>
              <a:spcAft>
                <a:spcPts val="0"/>
              </a:spcAft>
              <a:buSzPts val="275"/>
              <a:buNone/>
            </a:pPr>
            <a:r>
              <a:rPr lang="en" sz="1600">
                <a:highlight>
                  <a:srgbClr val="EFEFEF"/>
                </a:highlight>
                <a:latin typeface="Arial Narrow"/>
                <a:ea typeface="Arial Narrow"/>
                <a:cs typeface="Arial Narrow"/>
                <a:sym typeface="Arial Narrow"/>
              </a:rPr>
              <a:t>Data are </a:t>
            </a:r>
            <a:r>
              <a:rPr lang="en" sz="1600" u="sng">
                <a:highlight>
                  <a:srgbClr val="EFEFEF"/>
                </a:highlight>
                <a:latin typeface="Arial Narrow"/>
                <a:ea typeface="Arial Narrow"/>
                <a:cs typeface="Arial Narrow"/>
                <a:sym typeface="Arial Narrow"/>
              </a:rPr>
              <a:t>not</a:t>
            </a:r>
            <a:r>
              <a:rPr lang="en" sz="1600">
                <a:highlight>
                  <a:srgbClr val="EFEFEF"/>
                </a:highlight>
                <a:latin typeface="Arial Narrow"/>
                <a:ea typeface="Arial Narrow"/>
                <a:cs typeface="Arial Narrow"/>
                <a:sym typeface="Arial Narrow"/>
              </a:rPr>
              <a:t> all in one place ..</a:t>
            </a:r>
            <a:endParaRPr sz="1600">
              <a:highlight>
                <a:srgbClr val="EFEFEF"/>
              </a:highlight>
              <a:latin typeface="Arial Narrow"/>
              <a:ea typeface="Arial Narrow"/>
              <a:cs typeface="Arial Narrow"/>
              <a:sym typeface="Arial Narrow"/>
            </a:endParaRPr>
          </a:p>
          <a:p>
            <a:pPr indent="-304800" lvl="0" marL="457200" rtl="0" algn="l">
              <a:lnSpc>
                <a:spcPct val="95000"/>
              </a:lnSpc>
              <a:spcBef>
                <a:spcPts val="1200"/>
              </a:spcBef>
              <a:spcAft>
                <a:spcPts val="0"/>
              </a:spcAft>
              <a:buSzPts val="1200"/>
              <a:buFont typeface="Arial Narrow"/>
              <a:buChar char="●"/>
            </a:pPr>
            <a:r>
              <a:rPr lang="en" sz="1200">
                <a:latin typeface="Arial Narrow"/>
                <a:ea typeface="Arial Narrow"/>
                <a:cs typeface="Arial Narrow"/>
                <a:sym typeface="Arial Narrow"/>
              </a:rPr>
              <a:t>63 of 78m OBIS obs (~80%)  and 13 of 40m iNat Research Grade obs (~33%) </a:t>
            </a:r>
            <a:r>
              <a:rPr lang="en" sz="1200" u="sng">
                <a:latin typeface="Arial Narrow"/>
                <a:ea typeface="Arial Narrow"/>
                <a:cs typeface="Arial Narrow"/>
                <a:sym typeface="Arial Narrow"/>
              </a:rPr>
              <a:t>not </a:t>
            </a:r>
            <a:r>
              <a:rPr lang="en" sz="1200">
                <a:latin typeface="Arial Narrow"/>
                <a:ea typeface="Arial Narrow"/>
                <a:cs typeface="Arial Narrow"/>
                <a:sym typeface="Arial Narrow"/>
              </a:rPr>
              <a:t>on GBIF</a:t>
            </a:r>
            <a:endParaRPr sz="1200">
              <a:latin typeface="Arial Narrow"/>
              <a:ea typeface="Arial Narrow"/>
              <a:cs typeface="Arial Narrow"/>
              <a:sym typeface="Arial Narrow"/>
            </a:endParaRPr>
          </a:p>
          <a:p>
            <a:pPr indent="0" lvl="0" marL="0" rtl="0" algn="l">
              <a:lnSpc>
                <a:spcPct val="95000"/>
              </a:lnSpc>
              <a:spcBef>
                <a:spcPts val="1200"/>
              </a:spcBef>
              <a:spcAft>
                <a:spcPts val="0"/>
              </a:spcAft>
              <a:buNone/>
            </a:pPr>
            <a:r>
              <a:rPr lang="en" sz="1600">
                <a:highlight>
                  <a:srgbClr val="EFEFEF"/>
                </a:highlight>
                <a:latin typeface="Arial Narrow"/>
                <a:ea typeface="Arial Narrow"/>
                <a:cs typeface="Arial Narrow"/>
                <a:sym typeface="Arial Narrow"/>
              </a:rPr>
              <a:t>WoRMS/OBIS.authority </a:t>
            </a:r>
            <a:r>
              <a:rPr lang="en" sz="1600" u="sng">
                <a:highlight>
                  <a:srgbClr val="EFEFEF"/>
                </a:highlight>
                <a:latin typeface="Arial Narrow"/>
                <a:ea typeface="Arial Narrow"/>
                <a:cs typeface="Arial Narrow"/>
                <a:sym typeface="Arial Narrow"/>
              </a:rPr>
              <a:t>not</a:t>
            </a:r>
            <a:r>
              <a:rPr lang="en" sz="1600">
                <a:highlight>
                  <a:srgbClr val="EFEFEF"/>
                </a:highlight>
                <a:latin typeface="Arial Narrow"/>
                <a:ea typeface="Arial Narrow"/>
                <a:cs typeface="Arial Narrow"/>
                <a:sym typeface="Arial Narrow"/>
              </a:rPr>
              <a:t> = GBIF.authority</a:t>
            </a:r>
            <a:endParaRPr sz="1600">
              <a:highlight>
                <a:srgbClr val="EFEFEF"/>
              </a:highlight>
              <a:latin typeface="Arial Narrow"/>
              <a:ea typeface="Arial Narrow"/>
              <a:cs typeface="Arial Narrow"/>
              <a:sym typeface="Arial Narrow"/>
            </a:endParaRPr>
          </a:p>
          <a:p>
            <a:pPr indent="-304800" lvl="0" marL="457200" rtl="0" algn="l">
              <a:lnSpc>
                <a:spcPct val="95000"/>
              </a:lnSpc>
              <a:spcBef>
                <a:spcPts val="1200"/>
              </a:spcBef>
              <a:spcAft>
                <a:spcPts val="0"/>
              </a:spcAft>
              <a:buSzPts val="1200"/>
              <a:buFont typeface="Arial Narrow"/>
              <a:buChar char="●"/>
            </a:pPr>
            <a:r>
              <a:rPr lang="en" sz="1200">
                <a:highlight>
                  <a:srgbClr val="FFFF00"/>
                </a:highlight>
                <a:latin typeface="Arial Narrow"/>
                <a:ea typeface="Arial Narrow"/>
                <a:cs typeface="Arial Narrow"/>
                <a:sym typeface="Arial Narrow"/>
              </a:rPr>
              <a:t>26 of 68 GBIF.authorities contained abbreviations, 14 of 68 GBIF.authorities did not include year . The GBIF search window  rejected WoRMS/OBIS.scientificName that contained dates</a:t>
            </a:r>
            <a:endParaRPr sz="1200">
              <a:highlight>
                <a:srgbClr val="FFFF00"/>
              </a:highlight>
              <a:latin typeface="Arial Narrow"/>
              <a:ea typeface="Arial Narrow"/>
              <a:cs typeface="Arial Narrow"/>
              <a:sym typeface="Arial Narrow"/>
            </a:endParaRPr>
          </a:p>
          <a:p>
            <a:pPr indent="0" lvl="0" marL="0" rtl="0" algn="l">
              <a:lnSpc>
                <a:spcPct val="105000"/>
              </a:lnSpc>
              <a:spcBef>
                <a:spcPts val="1200"/>
              </a:spcBef>
              <a:spcAft>
                <a:spcPts val="0"/>
              </a:spcAft>
              <a:buNone/>
            </a:pPr>
            <a:r>
              <a:rPr lang="en" sz="1600">
                <a:latin typeface="Arial Narrow"/>
                <a:ea typeface="Arial Narrow"/>
                <a:cs typeface="Arial Narrow"/>
                <a:sym typeface="Arial Narrow"/>
              </a:rPr>
              <a:t>Inconsistent approach between portals regarding data queries, downloads &amp; citations</a:t>
            </a:r>
            <a:endParaRPr sz="1600">
              <a:latin typeface="Arial Narrow"/>
              <a:ea typeface="Arial Narrow"/>
              <a:cs typeface="Arial Narrow"/>
              <a:sym typeface="Arial Narrow"/>
            </a:endParaRPr>
          </a:p>
          <a:p>
            <a:pPr indent="0" lvl="0" marL="0" rtl="0" algn="l">
              <a:lnSpc>
                <a:spcPct val="105000"/>
              </a:lnSpc>
              <a:spcBef>
                <a:spcPts val="1200"/>
              </a:spcBef>
              <a:spcAft>
                <a:spcPts val="0"/>
              </a:spcAft>
              <a:buNone/>
            </a:pPr>
            <a:r>
              <a:rPr lang="en" sz="1600">
                <a:latin typeface="Arial Narrow"/>
                <a:ea typeface="Arial Narrow"/>
                <a:cs typeface="Arial Narrow"/>
                <a:sym typeface="Arial Narrow"/>
              </a:rPr>
              <a:t>OBIS and GBIF downloads often </a:t>
            </a:r>
            <a:r>
              <a:rPr b="1" lang="en" sz="1600" u="sng">
                <a:latin typeface="Arial Narrow"/>
                <a:ea typeface="Arial Narrow"/>
                <a:cs typeface="Arial Narrow"/>
                <a:sym typeface="Arial Narrow"/>
              </a:rPr>
              <a:t>too large</a:t>
            </a:r>
            <a:r>
              <a:rPr lang="en" sz="1600">
                <a:latin typeface="Arial Narrow"/>
                <a:ea typeface="Arial Narrow"/>
                <a:cs typeface="Arial Narrow"/>
                <a:sym typeface="Arial Narrow"/>
              </a:rPr>
              <a:t> for Google Sheets</a:t>
            </a:r>
            <a:endParaRPr sz="1600">
              <a:latin typeface="Arial Narrow"/>
              <a:ea typeface="Arial Narrow"/>
              <a:cs typeface="Arial Narrow"/>
              <a:sym typeface="Arial Narrow"/>
            </a:endParaRPr>
          </a:p>
          <a:p>
            <a:pPr indent="0" lvl="0" marL="0" rtl="0" algn="l">
              <a:lnSpc>
                <a:spcPct val="105000"/>
              </a:lnSpc>
              <a:spcBef>
                <a:spcPts val="1200"/>
              </a:spcBef>
              <a:spcAft>
                <a:spcPts val="0"/>
              </a:spcAft>
              <a:buNone/>
            </a:pPr>
            <a:r>
              <a:t/>
            </a:r>
            <a:endParaRPr sz="1600">
              <a:latin typeface="Arial Narrow"/>
              <a:ea typeface="Arial Narrow"/>
              <a:cs typeface="Arial Narrow"/>
              <a:sym typeface="Arial Narrow"/>
            </a:endParaRPr>
          </a:p>
          <a:p>
            <a:pPr indent="0" lvl="0" marL="0" rtl="0" algn="l">
              <a:lnSpc>
                <a:spcPct val="95000"/>
              </a:lnSpc>
              <a:spcBef>
                <a:spcPts val="1200"/>
              </a:spcBef>
              <a:spcAft>
                <a:spcPts val="0"/>
              </a:spcAft>
              <a:buNone/>
            </a:pPr>
            <a:r>
              <a:t/>
            </a:r>
            <a:endParaRPr sz="1600">
              <a:latin typeface="Arial Narrow"/>
              <a:ea typeface="Arial Narrow"/>
              <a:cs typeface="Arial Narrow"/>
              <a:sym typeface="Arial Narrow"/>
            </a:endParaRPr>
          </a:p>
          <a:p>
            <a:pPr indent="0" lvl="0" marL="0" rtl="0" algn="l">
              <a:lnSpc>
                <a:spcPct val="95000"/>
              </a:lnSpc>
              <a:spcBef>
                <a:spcPts val="1200"/>
              </a:spcBef>
              <a:spcAft>
                <a:spcPts val="0"/>
              </a:spcAft>
              <a:buNone/>
            </a:pPr>
            <a:r>
              <a:t/>
            </a:r>
            <a:endParaRPr sz="1600">
              <a:latin typeface="Arial Narrow"/>
              <a:ea typeface="Arial Narrow"/>
              <a:cs typeface="Arial Narrow"/>
              <a:sym typeface="Arial Narrow"/>
            </a:endParaRPr>
          </a:p>
          <a:p>
            <a:pPr indent="0" lvl="0" marL="0" rtl="0" algn="l">
              <a:lnSpc>
                <a:spcPct val="95000"/>
              </a:lnSpc>
              <a:spcBef>
                <a:spcPts val="1200"/>
              </a:spcBef>
              <a:spcAft>
                <a:spcPts val="0"/>
              </a:spcAft>
              <a:buNone/>
            </a:pPr>
            <a:r>
              <a:t/>
            </a:r>
            <a:endParaRPr sz="1600">
              <a:latin typeface="Arial Narrow"/>
              <a:ea typeface="Arial Narrow"/>
              <a:cs typeface="Arial Narrow"/>
              <a:sym typeface="Arial Narrow"/>
            </a:endParaRPr>
          </a:p>
          <a:p>
            <a:pPr indent="0" lvl="0" marL="0" rtl="0" algn="l">
              <a:lnSpc>
                <a:spcPct val="95000"/>
              </a:lnSpc>
              <a:spcBef>
                <a:spcPts val="1200"/>
              </a:spcBef>
              <a:spcAft>
                <a:spcPts val="1200"/>
              </a:spcAft>
              <a:buSzPts val="275"/>
              <a:buNone/>
            </a:pPr>
            <a:r>
              <a:t/>
            </a:r>
            <a:endParaRPr/>
          </a:p>
        </p:txBody>
      </p:sp>
      <p:pic>
        <p:nvPicPr>
          <p:cNvPr id="85" name="Google Shape;85;p15"/>
          <p:cNvPicPr preferRelativeResize="0"/>
          <p:nvPr/>
        </p:nvPicPr>
        <p:blipFill>
          <a:blip r:embed="rId4">
            <a:alphaModFix/>
          </a:blip>
          <a:stretch>
            <a:fillRect/>
          </a:stretch>
        </p:blipFill>
        <p:spPr>
          <a:xfrm>
            <a:off x="5307591" y="3124200"/>
            <a:ext cx="2955341" cy="1828801"/>
          </a:xfrm>
          <a:prstGeom prst="rect">
            <a:avLst/>
          </a:prstGeom>
          <a:noFill/>
          <a:ln>
            <a:noFill/>
          </a:ln>
        </p:spPr>
      </p:pic>
      <p:sp>
        <p:nvSpPr>
          <p:cNvPr id="86" name="Google Shape;86;p15"/>
          <p:cNvSpPr txBox="1"/>
          <p:nvPr/>
        </p:nvSpPr>
        <p:spPr>
          <a:xfrm>
            <a:off x="7237475" y="4821775"/>
            <a:ext cx="232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5"/>
              </a:rPr>
              <a:t>See Oceanlife-2021/worms</a:t>
            </a:r>
            <a:endParaRPr sz="1000"/>
          </a:p>
        </p:txBody>
      </p:sp>
      <p:sp>
        <p:nvSpPr>
          <p:cNvPr id="87" name="Google Shape;87;p15"/>
          <p:cNvSpPr txBox="1"/>
          <p:nvPr>
            <p:ph type="title"/>
          </p:nvPr>
        </p:nvSpPr>
        <p:spPr>
          <a:xfrm>
            <a:off x="4655100" y="64025"/>
            <a:ext cx="4437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Getting Names Right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1593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Using Data Science</a:t>
            </a:r>
            <a:r>
              <a:rPr b="1" lang="en"/>
              <a:t> ...</a:t>
            </a:r>
            <a:endParaRPr b="1"/>
          </a:p>
        </p:txBody>
      </p:sp>
      <p:pic>
        <p:nvPicPr>
          <p:cNvPr id="93" name="Google Shape;93;p16"/>
          <p:cNvPicPr preferRelativeResize="0"/>
          <p:nvPr/>
        </p:nvPicPr>
        <p:blipFill>
          <a:blip r:embed="rId3">
            <a:alphaModFix/>
          </a:blip>
          <a:stretch>
            <a:fillRect/>
          </a:stretch>
        </p:blipFill>
        <p:spPr>
          <a:xfrm>
            <a:off x="2209800" y="509599"/>
            <a:ext cx="1032600" cy="1032600"/>
          </a:xfrm>
          <a:prstGeom prst="rect">
            <a:avLst/>
          </a:prstGeom>
          <a:noFill/>
          <a:ln>
            <a:noFill/>
          </a:ln>
        </p:spPr>
      </p:pic>
      <p:sp>
        <p:nvSpPr>
          <p:cNvPr id="94" name="Google Shape;94;p16"/>
          <p:cNvSpPr txBox="1"/>
          <p:nvPr>
            <p:ph idx="4294967295" type="body"/>
          </p:nvPr>
        </p:nvSpPr>
        <p:spPr>
          <a:xfrm>
            <a:off x="97650" y="1130675"/>
            <a:ext cx="3604500" cy="20943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 sz="1700" u="sng"/>
              <a:t>Species</a:t>
            </a:r>
            <a:endParaRPr sz="1700"/>
          </a:p>
          <a:p>
            <a:pPr indent="0" lvl="0" marL="0" rtl="0" algn="l">
              <a:lnSpc>
                <a:spcPct val="115000"/>
              </a:lnSpc>
              <a:spcBef>
                <a:spcPts val="0"/>
              </a:spcBef>
              <a:spcAft>
                <a:spcPts val="0"/>
              </a:spcAft>
              <a:buNone/>
            </a:pPr>
            <a:r>
              <a:rPr i="1" lang="en" sz="1250" u="sng">
                <a:solidFill>
                  <a:schemeClr val="hlink"/>
                </a:solidFill>
                <a:hlinkClick r:id="rId4"/>
              </a:rPr>
              <a:t>Carcinus maenas </a:t>
            </a:r>
            <a:r>
              <a:rPr lang="en" sz="1250"/>
              <a:t>[European Green Crab]*</a:t>
            </a:r>
            <a:endParaRPr sz="1250"/>
          </a:p>
          <a:p>
            <a:pPr indent="0" lvl="0" marL="0" rtl="0" algn="l">
              <a:lnSpc>
                <a:spcPct val="115000"/>
              </a:lnSpc>
              <a:spcBef>
                <a:spcPts val="0"/>
              </a:spcBef>
              <a:spcAft>
                <a:spcPts val="0"/>
              </a:spcAft>
              <a:buNone/>
            </a:pPr>
            <a:r>
              <a:rPr i="1" lang="en" sz="1250" u="sng">
                <a:solidFill>
                  <a:schemeClr val="hlink"/>
                </a:solidFill>
                <a:hlinkClick r:id="rId5"/>
              </a:rPr>
              <a:t>Caulerpa taxifolia</a:t>
            </a:r>
            <a:r>
              <a:rPr i="1" lang="en" sz="1250"/>
              <a:t> </a:t>
            </a:r>
            <a:r>
              <a:rPr lang="en" sz="1250"/>
              <a:t>[Killer Algae]*</a:t>
            </a:r>
            <a:endParaRPr sz="1250"/>
          </a:p>
          <a:p>
            <a:pPr indent="0" lvl="0" marL="0" rtl="0" algn="l">
              <a:lnSpc>
                <a:spcPct val="115000"/>
              </a:lnSpc>
              <a:spcBef>
                <a:spcPts val="0"/>
              </a:spcBef>
              <a:spcAft>
                <a:spcPts val="0"/>
              </a:spcAft>
              <a:buNone/>
            </a:pPr>
            <a:r>
              <a:rPr i="1" lang="en" sz="1250" u="sng">
                <a:solidFill>
                  <a:schemeClr val="hlink"/>
                </a:solidFill>
                <a:hlinkClick r:id="rId6"/>
              </a:rPr>
              <a:t>Codium fragile</a:t>
            </a:r>
            <a:r>
              <a:rPr i="1" lang="en" sz="1250"/>
              <a:t> </a:t>
            </a:r>
            <a:r>
              <a:rPr lang="en" sz="1250"/>
              <a:t>[Dead Man’s Fingers]</a:t>
            </a:r>
            <a:endParaRPr sz="1250"/>
          </a:p>
          <a:p>
            <a:pPr indent="0" lvl="0" marL="0" rtl="0" algn="l">
              <a:lnSpc>
                <a:spcPct val="115000"/>
              </a:lnSpc>
              <a:spcBef>
                <a:spcPts val="0"/>
              </a:spcBef>
              <a:spcAft>
                <a:spcPts val="0"/>
              </a:spcAft>
              <a:buNone/>
            </a:pPr>
            <a:r>
              <a:rPr i="1" lang="en" sz="1250" u="sng">
                <a:solidFill>
                  <a:schemeClr val="hlink"/>
                </a:solidFill>
                <a:hlinkClick r:id="rId7"/>
              </a:rPr>
              <a:t>Dreissena polymorpha</a:t>
            </a:r>
            <a:r>
              <a:rPr lang="en" sz="1250"/>
              <a:t> [Zebra Mussel]*</a:t>
            </a:r>
            <a:endParaRPr sz="1250"/>
          </a:p>
          <a:p>
            <a:pPr indent="0" lvl="0" marL="0" rtl="0" algn="l">
              <a:lnSpc>
                <a:spcPct val="115000"/>
              </a:lnSpc>
              <a:spcBef>
                <a:spcPts val="0"/>
              </a:spcBef>
              <a:spcAft>
                <a:spcPts val="0"/>
              </a:spcAft>
              <a:buNone/>
            </a:pPr>
            <a:r>
              <a:rPr i="1" lang="en" sz="1250" u="sng">
                <a:solidFill>
                  <a:schemeClr val="hlink"/>
                </a:solidFill>
                <a:hlinkClick r:id="rId8"/>
              </a:rPr>
              <a:t>Mnemiopsis leidyi</a:t>
            </a:r>
            <a:r>
              <a:rPr i="1" lang="en" sz="1250"/>
              <a:t> </a:t>
            </a:r>
            <a:r>
              <a:rPr lang="en" sz="1250"/>
              <a:t>[Sea Walnut]*</a:t>
            </a:r>
            <a:endParaRPr sz="1250"/>
          </a:p>
          <a:p>
            <a:pPr indent="0" lvl="0" marL="0" rtl="0" algn="l">
              <a:lnSpc>
                <a:spcPct val="115000"/>
              </a:lnSpc>
              <a:spcBef>
                <a:spcPts val="0"/>
              </a:spcBef>
              <a:spcAft>
                <a:spcPts val="0"/>
              </a:spcAft>
              <a:buNone/>
            </a:pPr>
            <a:r>
              <a:rPr i="1" lang="en" sz="1250" u="sng">
                <a:solidFill>
                  <a:schemeClr val="hlink"/>
                </a:solidFill>
                <a:hlinkClick r:id="rId9"/>
              </a:rPr>
              <a:t>Pterois volitans</a:t>
            </a:r>
            <a:r>
              <a:rPr lang="en" sz="1250"/>
              <a:t> [Lion Fish]</a:t>
            </a:r>
            <a:endParaRPr sz="1250"/>
          </a:p>
          <a:p>
            <a:pPr indent="0" lvl="0" marL="0" rtl="0" algn="l">
              <a:lnSpc>
                <a:spcPct val="115000"/>
              </a:lnSpc>
              <a:spcBef>
                <a:spcPts val="0"/>
              </a:spcBef>
              <a:spcAft>
                <a:spcPts val="0"/>
              </a:spcAft>
              <a:buNone/>
            </a:pPr>
            <a:r>
              <a:rPr i="1" lang="en" sz="1250" u="sng">
                <a:solidFill>
                  <a:schemeClr val="hlink"/>
                </a:solidFill>
                <a:hlinkClick r:id="rId10"/>
              </a:rPr>
              <a:t>Rapana venosa</a:t>
            </a:r>
            <a:r>
              <a:rPr lang="en" sz="1250"/>
              <a:t> [Veined Rapa Whelk]*</a:t>
            </a:r>
            <a:endParaRPr sz="1250"/>
          </a:p>
          <a:p>
            <a:pPr indent="0" lvl="0" marL="0" rtl="0" algn="l">
              <a:lnSpc>
                <a:spcPct val="115000"/>
              </a:lnSpc>
              <a:spcBef>
                <a:spcPts val="0"/>
              </a:spcBef>
              <a:spcAft>
                <a:spcPts val="0"/>
              </a:spcAft>
              <a:buNone/>
            </a:pPr>
            <a:r>
              <a:t/>
            </a:r>
            <a:endParaRPr sz="1250"/>
          </a:p>
          <a:p>
            <a:pPr indent="0" lvl="0" marL="0" rtl="0" algn="l">
              <a:lnSpc>
                <a:spcPct val="115000"/>
              </a:lnSpc>
              <a:spcBef>
                <a:spcPts val="0"/>
              </a:spcBef>
              <a:spcAft>
                <a:spcPts val="0"/>
              </a:spcAft>
              <a:buNone/>
            </a:pPr>
            <a:r>
              <a:t/>
            </a:r>
            <a:endParaRPr sz="1250"/>
          </a:p>
        </p:txBody>
      </p:sp>
      <p:sp>
        <p:nvSpPr>
          <p:cNvPr id="95" name="Google Shape;95;p16"/>
          <p:cNvSpPr txBox="1"/>
          <p:nvPr/>
        </p:nvSpPr>
        <p:spPr>
          <a:xfrm>
            <a:off x="97649" y="535500"/>
            <a:ext cx="2225400" cy="5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a:t>
            </a:r>
            <a:r>
              <a:rPr lang="en" sz="1000" u="sng">
                <a:solidFill>
                  <a:schemeClr val="accent5"/>
                </a:solidFill>
                <a:hlinkClick r:id="rId11">
                  <a:extLst>
                    <a:ext uri="{A12FA001-AC4F-418D-AE19-62706E023703}">
                      <ahyp:hlinkClr val="tx"/>
                    </a:ext>
                  </a:extLst>
                </a:hlinkClick>
              </a:rPr>
              <a:t>ocean.si.edu/ocean-life/5-invasive-species-you-should-know</a:t>
            </a:r>
            <a:endParaRPr/>
          </a:p>
        </p:txBody>
      </p:sp>
      <p:sp>
        <p:nvSpPr>
          <p:cNvPr id="96" name="Google Shape;96;p16"/>
          <p:cNvSpPr txBox="1"/>
          <p:nvPr>
            <p:ph idx="4294967295" type="body"/>
          </p:nvPr>
        </p:nvSpPr>
        <p:spPr>
          <a:xfrm>
            <a:off x="3351275" y="1054475"/>
            <a:ext cx="3416100" cy="27309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1700" u="sng"/>
              <a:t>Providers</a:t>
            </a:r>
            <a:endParaRPr sz="1700"/>
          </a:p>
          <a:p>
            <a:pPr indent="0" lvl="0" marL="0" rtl="0" algn="l">
              <a:lnSpc>
                <a:spcPct val="100000"/>
              </a:lnSpc>
              <a:spcBef>
                <a:spcPts val="0"/>
              </a:spcBef>
              <a:spcAft>
                <a:spcPts val="0"/>
              </a:spcAft>
              <a:buNone/>
            </a:pPr>
            <a:r>
              <a:rPr lang="en" sz="1250" u="sng">
                <a:solidFill>
                  <a:schemeClr val="hlink"/>
                </a:solidFill>
                <a:hlinkClick r:id="rId12"/>
              </a:rPr>
              <a:t>ala</a:t>
            </a:r>
            <a:r>
              <a:rPr lang="en" sz="1250">
                <a:highlight>
                  <a:srgbClr val="FFFFFF"/>
                </a:highlight>
              </a:rPr>
              <a:t> - Atlas of Living Australia [AUS]*</a:t>
            </a:r>
            <a:endParaRPr sz="1250">
              <a:highlight>
                <a:srgbClr val="FFFFFF"/>
              </a:highlight>
            </a:endParaRPr>
          </a:p>
          <a:p>
            <a:pPr indent="0" lvl="0" marL="0" rtl="0" algn="l">
              <a:lnSpc>
                <a:spcPct val="100000"/>
              </a:lnSpc>
              <a:spcBef>
                <a:spcPts val="0"/>
              </a:spcBef>
              <a:spcAft>
                <a:spcPts val="0"/>
              </a:spcAft>
              <a:buNone/>
            </a:pPr>
            <a:r>
              <a:rPr lang="en" sz="1250" u="sng">
                <a:solidFill>
                  <a:schemeClr val="hlink"/>
                </a:solidFill>
                <a:highlight>
                  <a:srgbClr val="FFFFFF"/>
                </a:highlight>
                <a:hlinkClick r:id="rId13"/>
              </a:rPr>
              <a:t>bison</a:t>
            </a:r>
            <a:r>
              <a:rPr lang="en" sz="1250">
                <a:highlight>
                  <a:srgbClr val="FFFFFF"/>
                </a:highlight>
              </a:rPr>
              <a:t> - Biodiversity Information Serving Our Nation [USA]*</a:t>
            </a:r>
            <a:endParaRPr sz="1250">
              <a:highlight>
                <a:srgbClr val="FFFFFF"/>
              </a:highlight>
            </a:endParaRPr>
          </a:p>
          <a:p>
            <a:pPr indent="0" lvl="0" marL="0" rtl="0" algn="l">
              <a:lnSpc>
                <a:spcPct val="100000"/>
              </a:lnSpc>
              <a:spcBef>
                <a:spcPts val="0"/>
              </a:spcBef>
              <a:spcAft>
                <a:spcPts val="0"/>
              </a:spcAft>
              <a:buNone/>
            </a:pPr>
            <a:r>
              <a:rPr lang="en" sz="1250" u="sng">
                <a:solidFill>
                  <a:schemeClr val="hlink"/>
                </a:solidFill>
                <a:hlinkClick r:id="rId14"/>
              </a:rPr>
              <a:t>eBird</a:t>
            </a:r>
            <a:r>
              <a:rPr lang="en" sz="1250"/>
              <a:t> - Cornell Lab of Ornithology {Global]</a:t>
            </a:r>
            <a:endParaRPr sz="1250"/>
          </a:p>
          <a:p>
            <a:pPr indent="0" lvl="0" marL="0" rtl="0" algn="l">
              <a:lnSpc>
                <a:spcPct val="100000"/>
              </a:lnSpc>
              <a:spcBef>
                <a:spcPts val="0"/>
              </a:spcBef>
              <a:spcAft>
                <a:spcPts val="0"/>
              </a:spcAft>
              <a:buNone/>
            </a:pPr>
            <a:r>
              <a:rPr lang="en" sz="1250" u="sng">
                <a:solidFill>
                  <a:schemeClr val="hlink"/>
                </a:solidFill>
                <a:hlinkClick r:id="rId15"/>
              </a:rPr>
              <a:t>gbif</a:t>
            </a:r>
            <a:r>
              <a:rPr lang="en" sz="1250">
                <a:highlight>
                  <a:srgbClr val="FFFFFF"/>
                </a:highlight>
              </a:rPr>
              <a:t> - Global Biodiversity Information System [Global]*</a:t>
            </a:r>
            <a:endParaRPr sz="1250">
              <a:highlight>
                <a:srgbClr val="FFFFFF"/>
              </a:highlight>
            </a:endParaRPr>
          </a:p>
          <a:p>
            <a:pPr indent="0" lvl="0" marL="0" rtl="0" algn="l">
              <a:lnSpc>
                <a:spcPct val="100000"/>
              </a:lnSpc>
              <a:spcBef>
                <a:spcPts val="0"/>
              </a:spcBef>
              <a:spcAft>
                <a:spcPts val="0"/>
              </a:spcAft>
              <a:buNone/>
            </a:pPr>
            <a:r>
              <a:rPr lang="en" sz="1250" u="sng">
                <a:solidFill>
                  <a:schemeClr val="hlink"/>
                </a:solidFill>
                <a:hlinkClick r:id="rId16"/>
              </a:rPr>
              <a:t>idigbio</a:t>
            </a:r>
            <a:r>
              <a:rPr lang="en" sz="1250"/>
              <a:t> - Integrated Digitized Biocollections [USA]*</a:t>
            </a:r>
            <a:endParaRPr sz="1250"/>
          </a:p>
          <a:p>
            <a:pPr indent="0" lvl="0" marL="0" rtl="0" algn="l">
              <a:lnSpc>
                <a:spcPct val="100000"/>
              </a:lnSpc>
              <a:spcBef>
                <a:spcPts val="0"/>
              </a:spcBef>
              <a:spcAft>
                <a:spcPts val="0"/>
              </a:spcAft>
              <a:buNone/>
            </a:pPr>
            <a:r>
              <a:rPr lang="en" sz="1250" u="sng">
                <a:solidFill>
                  <a:schemeClr val="hlink"/>
                </a:solidFill>
                <a:hlinkClick r:id="rId17"/>
              </a:rPr>
              <a:t>inat</a:t>
            </a:r>
            <a:r>
              <a:rPr lang="en" sz="1250"/>
              <a:t> - iNaturalist [Global]*</a:t>
            </a:r>
            <a:endParaRPr sz="1250"/>
          </a:p>
          <a:p>
            <a:pPr indent="0" lvl="0" marL="0" rtl="0" algn="l">
              <a:lnSpc>
                <a:spcPct val="100000"/>
              </a:lnSpc>
              <a:spcBef>
                <a:spcPts val="0"/>
              </a:spcBef>
              <a:spcAft>
                <a:spcPts val="0"/>
              </a:spcAft>
              <a:buNone/>
            </a:pPr>
            <a:r>
              <a:rPr lang="en" sz="1250" u="sng">
                <a:solidFill>
                  <a:schemeClr val="hlink"/>
                </a:solidFill>
                <a:hlinkClick r:id="rId18"/>
              </a:rPr>
              <a:t>obis</a:t>
            </a:r>
            <a:r>
              <a:rPr lang="en" sz="1250"/>
              <a:t> - Ocean Biodiversity Information System [Global]*</a:t>
            </a:r>
            <a:endParaRPr sz="1250"/>
          </a:p>
          <a:p>
            <a:pPr indent="0" lvl="0" marL="0" rtl="0" algn="l">
              <a:lnSpc>
                <a:spcPct val="100000"/>
              </a:lnSpc>
              <a:spcBef>
                <a:spcPts val="0"/>
              </a:spcBef>
              <a:spcAft>
                <a:spcPts val="0"/>
              </a:spcAft>
              <a:buNone/>
            </a:pPr>
            <a:r>
              <a:rPr lang="en" sz="1250" u="sng">
                <a:solidFill>
                  <a:schemeClr val="hlink"/>
                </a:solidFill>
                <a:hlinkClick r:id="rId19"/>
              </a:rPr>
              <a:t>Vertnet </a:t>
            </a:r>
            <a:r>
              <a:rPr lang="en" sz="1250"/>
              <a:t>- Distributed databases with a backbone</a:t>
            </a:r>
            <a:endParaRPr sz="1250"/>
          </a:p>
        </p:txBody>
      </p:sp>
      <p:sp>
        <p:nvSpPr>
          <p:cNvPr id="97" name="Google Shape;97;p16"/>
          <p:cNvSpPr txBox="1"/>
          <p:nvPr/>
        </p:nvSpPr>
        <p:spPr>
          <a:xfrm>
            <a:off x="3358700" y="611700"/>
            <a:ext cx="3008700" cy="5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rPr>
              <a:t>*</a:t>
            </a:r>
            <a:r>
              <a:rPr lang="en" sz="1000">
                <a:solidFill>
                  <a:schemeClr val="dk2"/>
                </a:solidFill>
              </a:rPr>
              <a:t> </a:t>
            </a:r>
            <a:r>
              <a:rPr lang="en" sz="1000" u="sng">
                <a:solidFill>
                  <a:schemeClr val="hlink"/>
                </a:solidFill>
                <a:hlinkClick r:id="rId20"/>
              </a:rPr>
              <a:t>https://docs.ropensci.org/spocc/</a:t>
            </a:r>
            <a:endParaRPr sz="1000">
              <a:solidFill>
                <a:schemeClr val="dk2"/>
              </a:solidFill>
            </a:endParaRPr>
          </a:p>
          <a:p>
            <a:pPr indent="0" lvl="0" marL="0" rtl="0" algn="l">
              <a:lnSpc>
                <a:spcPct val="115000"/>
              </a:lnSpc>
              <a:spcBef>
                <a:spcPts val="0"/>
              </a:spcBef>
              <a:spcAft>
                <a:spcPts val="0"/>
              </a:spcAft>
              <a:buNone/>
            </a:pPr>
            <a:r>
              <a:t/>
            </a:r>
            <a:endParaRPr sz="1000">
              <a:solidFill>
                <a:schemeClr val="dk2"/>
              </a:solidFill>
            </a:endParaRPr>
          </a:p>
        </p:txBody>
      </p:sp>
      <p:pic>
        <p:nvPicPr>
          <p:cNvPr id="98" name="Google Shape;98;p16"/>
          <p:cNvPicPr preferRelativeResize="0"/>
          <p:nvPr/>
        </p:nvPicPr>
        <p:blipFill>
          <a:blip r:embed="rId21">
            <a:alphaModFix/>
          </a:blip>
          <a:stretch>
            <a:fillRect/>
          </a:stretch>
        </p:blipFill>
        <p:spPr>
          <a:xfrm>
            <a:off x="5704525" y="585799"/>
            <a:ext cx="783450" cy="907475"/>
          </a:xfrm>
          <a:prstGeom prst="rect">
            <a:avLst/>
          </a:prstGeom>
          <a:noFill/>
          <a:ln>
            <a:noFill/>
          </a:ln>
        </p:spPr>
      </p:pic>
      <p:sp>
        <p:nvSpPr>
          <p:cNvPr id="99" name="Google Shape;99;p16"/>
          <p:cNvSpPr txBox="1"/>
          <p:nvPr/>
        </p:nvSpPr>
        <p:spPr>
          <a:xfrm>
            <a:off x="6835575" y="1054480"/>
            <a:ext cx="22254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u="sng"/>
              <a:t>FAO*</a:t>
            </a:r>
            <a:endParaRPr b="1" sz="1700" u="sng"/>
          </a:p>
          <a:p>
            <a:pPr indent="0" lvl="0" marL="0" rtl="0" algn="l">
              <a:spcBef>
                <a:spcPts val="0"/>
              </a:spcBef>
              <a:spcAft>
                <a:spcPts val="0"/>
              </a:spcAft>
              <a:buNone/>
            </a:pPr>
            <a:r>
              <a:rPr lang="en" sz="1050">
                <a:solidFill>
                  <a:schemeClr val="dk1"/>
                </a:solidFill>
              </a:rPr>
              <a:t>Boundaries of the FAO Fishing Areas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See:</a:t>
            </a:r>
            <a:r>
              <a:rPr lang="en" sz="1000" u="sng">
                <a:solidFill>
                  <a:schemeClr val="hlink"/>
                </a:solidFill>
                <a:hlinkClick r:id="rId22"/>
              </a:rPr>
              <a:t>https://www.marineregions.org/sources.php#fao</a:t>
            </a:r>
            <a:endParaRPr sz="1000"/>
          </a:p>
          <a:p>
            <a:pPr indent="0" lvl="0" marL="0" rtl="0" algn="l">
              <a:spcBef>
                <a:spcPts val="0"/>
              </a:spcBef>
              <a:spcAft>
                <a:spcPts val="0"/>
              </a:spcAft>
              <a:buNone/>
            </a:pPr>
            <a:r>
              <a:rPr b="1" lang="en" sz="1700" u="sng"/>
              <a:t>EEZ*</a:t>
            </a:r>
            <a:endParaRPr b="1" sz="1700" u="sng"/>
          </a:p>
          <a:p>
            <a:pPr indent="0" lvl="0" marL="0" rtl="0" algn="l">
              <a:spcBef>
                <a:spcPts val="0"/>
              </a:spcBef>
              <a:spcAft>
                <a:spcPts val="0"/>
              </a:spcAft>
              <a:buNone/>
            </a:pPr>
            <a:r>
              <a:rPr lang="en" sz="1000"/>
              <a:t>Marineregions: the intersect of the Exclusive Economic Zones and IHO ocean areas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See:</a:t>
            </a:r>
            <a:r>
              <a:rPr lang="en" sz="1000" u="sng">
                <a:solidFill>
                  <a:schemeClr val="hlink"/>
                </a:solidFill>
                <a:hlinkClick r:id="rId23"/>
              </a:rPr>
              <a:t>https://www.marineregions.org/sources.php#ihoeez</a:t>
            </a:r>
            <a:endParaRPr sz="1000"/>
          </a:p>
        </p:txBody>
      </p:sp>
      <p:sp>
        <p:nvSpPr>
          <p:cNvPr id="100" name="Google Shape;100;p16"/>
          <p:cNvSpPr txBox="1"/>
          <p:nvPr/>
        </p:nvSpPr>
        <p:spPr>
          <a:xfrm>
            <a:off x="6759375" y="535500"/>
            <a:ext cx="156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r>
              <a:rPr lang="en" sz="1000" u="sng">
                <a:solidFill>
                  <a:schemeClr val="hlink"/>
                </a:solidFill>
                <a:hlinkClick r:id="rId24"/>
              </a:rPr>
              <a:t>https://www.marineregions.org/</a:t>
            </a:r>
            <a:endParaRPr sz="1000"/>
          </a:p>
        </p:txBody>
      </p:sp>
      <p:pic>
        <p:nvPicPr>
          <p:cNvPr id="101" name="Google Shape;101;p16"/>
          <p:cNvPicPr preferRelativeResize="0"/>
          <p:nvPr/>
        </p:nvPicPr>
        <p:blipFill>
          <a:blip r:embed="rId25">
            <a:alphaModFix/>
          </a:blip>
          <a:stretch>
            <a:fillRect/>
          </a:stretch>
        </p:blipFill>
        <p:spPr>
          <a:xfrm>
            <a:off x="8321831" y="509599"/>
            <a:ext cx="783450" cy="783450"/>
          </a:xfrm>
          <a:prstGeom prst="rect">
            <a:avLst/>
          </a:prstGeom>
          <a:noFill/>
          <a:ln>
            <a:noFill/>
          </a:ln>
        </p:spPr>
      </p:pic>
      <p:pic>
        <p:nvPicPr>
          <p:cNvPr id="102" name="Google Shape;102;p16"/>
          <p:cNvPicPr preferRelativeResize="0"/>
          <p:nvPr/>
        </p:nvPicPr>
        <p:blipFill rotWithShape="1">
          <a:blip r:embed="rId26">
            <a:alphaModFix/>
          </a:blip>
          <a:srcRect b="34594" l="0" r="0" t="22564"/>
          <a:stretch/>
        </p:blipFill>
        <p:spPr>
          <a:xfrm>
            <a:off x="159300" y="3900976"/>
            <a:ext cx="5102351" cy="914400"/>
          </a:xfrm>
          <a:prstGeom prst="rect">
            <a:avLst/>
          </a:prstGeom>
          <a:noFill/>
          <a:ln>
            <a:noFill/>
          </a:ln>
        </p:spPr>
      </p:pic>
      <p:pic>
        <p:nvPicPr>
          <p:cNvPr id="103" name="Google Shape;103;p16"/>
          <p:cNvPicPr preferRelativeResize="0"/>
          <p:nvPr/>
        </p:nvPicPr>
        <p:blipFill rotWithShape="1">
          <a:blip r:embed="rId27">
            <a:alphaModFix/>
          </a:blip>
          <a:srcRect b="36398" l="0" r="0" t="24763"/>
          <a:stretch/>
        </p:blipFill>
        <p:spPr>
          <a:xfrm>
            <a:off x="5576450" y="3900976"/>
            <a:ext cx="3282696" cy="914400"/>
          </a:xfrm>
          <a:prstGeom prst="rect">
            <a:avLst/>
          </a:prstGeom>
          <a:noFill/>
          <a:ln>
            <a:noFill/>
          </a:ln>
        </p:spPr>
      </p:pic>
      <p:sp>
        <p:nvSpPr>
          <p:cNvPr id="104" name="Google Shape;104;p16"/>
          <p:cNvSpPr txBox="1"/>
          <p:nvPr/>
        </p:nvSpPr>
        <p:spPr>
          <a:xfrm>
            <a:off x="6705600" y="4806700"/>
            <a:ext cx="20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28"/>
              </a:rPr>
              <a:t>See: prepare_data.r on GitHub</a:t>
            </a:r>
            <a:endParaRPr sz="1000"/>
          </a:p>
        </p:txBody>
      </p:sp>
      <p:sp>
        <p:nvSpPr>
          <p:cNvPr id="105" name="Google Shape;105;p16"/>
          <p:cNvSpPr txBox="1"/>
          <p:nvPr/>
        </p:nvSpPr>
        <p:spPr>
          <a:xfrm>
            <a:off x="126700" y="3288026"/>
            <a:ext cx="260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t>Primary data products ...</a:t>
            </a:r>
            <a:endParaRPr sz="1600" u="sng"/>
          </a:p>
        </p:txBody>
      </p:sp>
      <p:sp>
        <p:nvSpPr>
          <p:cNvPr id="106" name="Google Shape;106;p16"/>
          <p:cNvSpPr txBox="1"/>
          <p:nvPr/>
        </p:nvSpPr>
        <p:spPr>
          <a:xfrm>
            <a:off x="381000" y="4806700"/>
            <a:ext cx="200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29"/>
              </a:rPr>
              <a:t>See: species_style.r on GitHub</a:t>
            </a:r>
            <a:endParaRPr sz="1000"/>
          </a:p>
        </p:txBody>
      </p:sp>
      <p:sp>
        <p:nvSpPr>
          <p:cNvPr id="107" name="Google Shape;107;p16"/>
          <p:cNvSpPr txBox="1"/>
          <p:nvPr/>
        </p:nvSpPr>
        <p:spPr>
          <a:xfrm>
            <a:off x="2261850" y="3633076"/>
            <a:ext cx="1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Summary ...</a:t>
            </a:r>
            <a:endParaRPr/>
          </a:p>
        </p:txBody>
      </p:sp>
      <p:sp>
        <p:nvSpPr>
          <p:cNvPr id="108" name="Google Shape;108;p16"/>
          <p:cNvSpPr txBox="1"/>
          <p:nvPr/>
        </p:nvSpPr>
        <p:spPr>
          <a:xfrm>
            <a:off x="6071850" y="3633076"/>
            <a:ext cx="26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Expanded / hybercube</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7"/>
          <p:cNvPicPr preferRelativeResize="0"/>
          <p:nvPr/>
        </p:nvPicPr>
        <p:blipFill>
          <a:blip r:embed="rId3">
            <a:alphaModFix/>
          </a:blip>
          <a:stretch>
            <a:fillRect/>
          </a:stretch>
        </p:blipFill>
        <p:spPr>
          <a:xfrm>
            <a:off x="4457700" y="304804"/>
            <a:ext cx="1831397" cy="1828795"/>
          </a:xfrm>
          <a:prstGeom prst="rect">
            <a:avLst/>
          </a:prstGeom>
          <a:noFill/>
          <a:ln>
            <a:noFill/>
          </a:ln>
        </p:spPr>
      </p:pic>
      <p:pic>
        <p:nvPicPr>
          <p:cNvPr id="114" name="Google Shape;114;p17"/>
          <p:cNvPicPr preferRelativeResize="0"/>
          <p:nvPr/>
        </p:nvPicPr>
        <p:blipFill rotWithShape="1">
          <a:blip r:embed="rId4">
            <a:alphaModFix/>
          </a:blip>
          <a:srcRect b="0" l="0" r="23365" t="0"/>
          <a:stretch/>
        </p:blipFill>
        <p:spPr>
          <a:xfrm>
            <a:off x="6289102" y="304800"/>
            <a:ext cx="1403466" cy="1828800"/>
          </a:xfrm>
          <a:prstGeom prst="rect">
            <a:avLst/>
          </a:prstGeom>
          <a:noFill/>
          <a:ln>
            <a:noFill/>
          </a:ln>
        </p:spPr>
      </p:pic>
      <p:pic>
        <p:nvPicPr>
          <p:cNvPr id="115" name="Google Shape;115;p17"/>
          <p:cNvPicPr preferRelativeResize="0"/>
          <p:nvPr/>
        </p:nvPicPr>
        <p:blipFill rotWithShape="1">
          <a:blip r:embed="rId5">
            <a:alphaModFix/>
          </a:blip>
          <a:srcRect b="0" l="0" r="23365" t="0"/>
          <a:stretch/>
        </p:blipFill>
        <p:spPr>
          <a:xfrm>
            <a:off x="7630696" y="304800"/>
            <a:ext cx="1403466" cy="1828800"/>
          </a:xfrm>
          <a:prstGeom prst="rect">
            <a:avLst/>
          </a:prstGeom>
          <a:noFill/>
          <a:ln>
            <a:noFill/>
          </a:ln>
        </p:spPr>
      </p:pic>
      <p:pic>
        <p:nvPicPr>
          <p:cNvPr id="116" name="Google Shape;116;p17"/>
          <p:cNvPicPr preferRelativeResize="0"/>
          <p:nvPr/>
        </p:nvPicPr>
        <p:blipFill>
          <a:blip r:embed="rId6">
            <a:alphaModFix/>
          </a:blip>
          <a:stretch>
            <a:fillRect/>
          </a:stretch>
        </p:blipFill>
        <p:spPr>
          <a:xfrm>
            <a:off x="152400" y="469306"/>
            <a:ext cx="4170226" cy="1603475"/>
          </a:xfrm>
          <a:prstGeom prst="rect">
            <a:avLst/>
          </a:prstGeom>
          <a:noFill/>
          <a:ln>
            <a:noFill/>
          </a:ln>
        </p:spPr>
      </p:pic>
      <p:sp>
        <p:nvSpPr>
          <p:cNvPr id="117" name="Google Shape;117;p17"/>
          <p:cNvSpPr txBox="1"/>
          <p:nvPr/>
        </p:nvSpPr>
        <p:spPr>
          <a:xfrm>
            <a:off x="96975" y="35999"/>
            <a:ext cx="733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rPr>
              <a:t>Visualizations </a:t>
            </a:r>
            <a:r>
              <a:rPr lang="en" sz="1900"/>
              <a:t>...</a:t>
            </a:r>
            <a:r>
              <a:rPr lang="en" sz="1900"/>
              <a:t>.</a:t>
            </a:r>
            <a:endParaRPr sz="1900"/>
          </a:p>
        </p:txBody>
      </p:sp>
      <p:pic>
        <p:nvPicPr>
          <p:cNvPr id="118" name="Google Shape;118;p17"/>
          <p:cNvPicPr preferRelativeResize="0"/>
          <p:nvPr/>
        </p:nvPicPr>
        <p:blipFill>
          <a:blip r:embed="rId7">
            <a:alphaModFix/>
          </a:blip>
          <a:stretch>
            <a:fillRect/>
          </a:stretch>
        </p:blipFill>
        <p:spPr>
          <a:xfrm>
            <a:off x="3009376" y="2183297"/>
            <a:ext cx="2743276" cy="2743276"/>
          </a:xfrm>
          <a:prstGeom prst="rect">
            <a:avLst/>
          </a:prstGeom>
          <a:noFill/>
          <a:ln>
            <a:noFill/>
          </a:ln>
        </p:spPr>
      </p:pic>
      <p:pic>
        <p:nvPicPr>
          <p:cNvPr id="119" name="Google Shape;119;p17"/>
          <p:cNvPicPr preferRelativeResize="0"/>
          <p:nvPr/>
        </p:nvPicPr>
        <p:blipFill>
          <a:blip r:embed="rId8">
            <a:alphaModFix/>
          </a:blip>
          <a:stretch>
            <a:fillRect/>
          </a:stretch>
        </p:blipFill>
        <p:spPr>
          <a:xfrm>
            <a:off x="76200" y="2106898"/>
            <a:ext cx="2743201" cy="2743201"/>
          </a:xfrm>
          <a:prstGeom prst="rect">
            <a:avLst/>
          </a:prstGeom>
          <a:noFill/>
          <a:ln>
            <a:noFill/>
          </a:ln>
        </p:spPr>
      </p:pic>
      <p:grpSp>
        <p:nvGrpSpPr>
          <p:cNvPr id="120" name="Google Shape;120;p17"/>
          <p:cNvGrpSpPr/>
          <p:nvPr/>
        </p:nvGrpSpPr>
        <p:grpSpPr>
          <a:xfrm>
            <a:off x="5938786" y="2182957"/>
            <a:ext cx="2970200" cy="2692292"/>
            <a:chOff x="5862650" y="2362200"/>
            <a:chExt cx="2817224" cy="2556297"/>
          </a:xfrm>
        </p:grpSpPr>
        <p:pic>
          <p:nvPicPr>
            <p:cNvPr id="121" name="Google Shape;121;p17"/>
            <p:cNvPicPr preferRelativeResize="0"/>
            <p:nvPr/>
          </p:nvPicPr>
          <p:blipFill>
            <a:blip r:embed="rId9">
              <a:alphaModFix/>
            </a:blip>
            <a:stretch>
              <a:fillRect/>
            </a:stretch>
          </p:blipFill>
          <p:spPr>
            <a:xfrm>
              <a:off x="5862650" y="2362200"/>
              <a:ext cx="2817224" cy="1234495"/>
            </a:xfrm>
            <a:prstGeom prst="rect">
              <a:avLst/>
            </a:prstGeom>
            <a:noFill/>
            <a:ln>
              <a:noFill/>
            </a:ln>
          </p:spPr>
        </p:pic>
        <p:pic>
          <p:nvPicPr>
            <p:cNvPr id="122" name="Google Shape;122;p17"/>
            <p:cNvPicPr preferRelativeResize="0"/>
            <p:nvPr/>
          </p:nvPicPr>
          <p:blipFill rotWithShape="1">
            <a:blip r:embed="rId10">
              <a:alphaModFix/>
            </a:blip>
            <a:srcRect b="0" l="21738" r="22764" t="0"/>
            <a:stretch/>
          </p:blipFill>
          <p:spPr>
            <a:xfrm>
              <a:off x="5952156" y="3600054"/>
              <a:ext cx="1649609" cy="1302325"/>
            </a:xfrm>
            <a:prstGeom prst="rect">
              <a:avLst/>
            </a:prstGeom>
            <a:noFill/>
            <a:ln>
              <a:noFill/>
            </a:ln>
          </p:spPr>
        </p:pic>
        <p:pic>
          <p:nvPicPr>
            <p:cNvPr id="123" name="Google Shape;123;p17"/>
            <p:cNvPicPr preferRelativeResize="0"/>
            <p:nvPr/>
          </p:nvPicPr>
          <p:blipFill rotWithShape="1">
            <a:blip r:embed="rId11">
              <a:alphaModFix/>
            </a:blip>
            <a:srcRect b="0" l="30993" r="30566" t="0"/>
            <a:stretch/>
          </p:blipFill>
          <p:spPr>
            <a:xfrm>
              <a:off x="7417468" y="3616172"/>
              <a:ext cx="1145049" cy="1302325"/>
            </a:xfrm>
            <a:prstGeom prst="rect">
              <a:avLst/>
            </a:prstGeom>
            <a:noFill/>
            <a:ln>
              <a:noFill/>
            </a:ln>
          </p:spPr>
        </p:pic>
      </p:grpSp>
      <p:sp>
        <p:nvSpPr>
          <p:cNvPr id="124" name="Google Shape;124;p17"/>
          <p:cNvSpPr txBox="1"/>
          <p:nvPr/>
        </p:nvSpPr>
        <p:spPr>
          <a:xfrm>
            <a:off x="6637325" y="4795700"/>
            <a:ext cx="2396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rgbClr val="FF0000"/>
                </a:solidFill>
                <a:hlinkClick r:id="rId12">
                  <a:extLst>
                    <a:ext uri="{A12FA001-AC4F-418D-AE19-62706E023703}">
                      <ahyp:hlinkClr val="tx"/>
                    </a:ext>
                  </a:extLst>
                </a:hlinkClick>
              </a:rPr>
              <a:t>See: Analytics.r on GitHub</a:t>
            </a:r>
            <a:endParaRPr>
              <a:solidFill>
                <a:srgbClr val="FF0000"/>
              </a:solidFill>
            </a:endParaRPr>
          </a:p>
        </p:txBody>
      </p:sp>
      <p:sp>
        <p:nvSpPr>
          <p:cNvPr id="125" name="Google Shape;125;p17"/>
          <p:cNvSpPr txBox="1"/>
          <p:nvPr/>
        </p:nvSpPr>
        <p:spPr>
          <a:xfrm>
            <a:off x="-26400" y="4795700"/>
            <a:ext cx="384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13"/>
              </a:rPr>
              <a:t>See: </a:t>
            </a:r>
            <a:r>
              <a:rPr lang="en" u="sng">
                <a:solidFill>
                  <a:schemeClr val="hlink"/>
                </a:solidFill>
                <a:hlinkClick r:id="rId14"/>
              </a:rPr>
              <a:t>https://ggplot2-book.org/introduction.html</a:t>
            </a:r>
            <a:endParaRPr/>
          </a:p>
        </p:txBody>
      </p:sp>
      <p:sp>
        <p:nvSpPr>
          <p:cNvPr id="126" name="Google Shape;126;p17"/>
          <p:cNvSpPr txBox="1"/>
          <p:nvPr/>
        </p:nvSpPr>
        <p:spPr>
          <a:xfrm>
            <a:off x="314600" y="2181875"/>
            <a:ext cx="19692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do.bar</a:t>
            </a:r>
            <a:r>
              <a:rPr lang="en" sz="800">
                <a:solidFill>
                  <a:srgbClr val="333333"/>
                </a:solidFill>
                <a:highlight>
                  <a:srgbClr val="F7F7F7"/>
                </a:highlight>
              </a:rPr>
              <a:t>(</a:t>
            </a:r>
            <a:r>
              <a:rPr lang="en" sz="800">
                <a:solidFill>
                  <a:srgbClr val="BA2121"/>
                </a:solidFill>
                <a:highlight>
                  <a:srgbClr val="F7F7F7"/>
                </a:highlight>
              </a:rPr>
              <a:t>'Car'</a:t>
            </a:r>
            <a:r>
              <a:rPr lang="en" sz="800">
                <a:solidFill>
                  <a:srgbClr val="333333"/>
                </a:solidFill>
                <a:highlight>
                  <a:srgbClr val="F7F7F7"/>
                </a:highlight>
              </a:rPr>
              <a:t>,</a:t>
            </a:r>
            <a:r>
              <a:rPr lang="en" sz="800">
                <a:solidFill>
                  <a:srgbClr val="666666"/>
                </a:solidFill>
                <a:highlight>
                  <a:srgbClr val="F7F7F7"/>
                </a:highlight>
              </a:rPr>
              <a:t>1995</a:t>
            </a:r>
            <a:r>
              <a:rPr lang="en" sz="800">
                <a:solidFill>
                  <a:srgbClr val="333333"/>
                </a:solidFill>
                <a:highlight>
                  <a:srgbClr val="F7F7F7"/>
                </a:highlight>
              </a:rPr>
              <a:t>,</a:t>
            </a:r>
            <a:r>
              <a:rPr lang="en" sz="800">
                <a:solidFill>
                  <a:srgbClr val="666666"/>
                </a:solidFill>
                <a:highlight>
                  <a:srgbClr val="F7F7F7"/>
                </a:highlight>
              </a:rPr>
              <a:t>2020</a:t>
            </a:r>
            <a:r>
              <a:rPr lang="en" sz="800">
                <a:solidFill>
                  <a:srgbClr val="333333"/>
                </a:solidFill>
                <a:highlight>
                  <a:srgbClr val="F7F7F7"/>
                </a:highlight>
              </a:rPr>
              <a:t>)</a:t>
            </a:r>
            <a:endParaRPr sz="800"/>
          </a:p>
        </p:txBody>
      </p:sp>
      <p:sp>
        <p:nvSpPr>
          <p:cNvPr id="127" name="Google Shape;127;p17"/>
          <p:cNvSpPr txBox="1"/>
          <p:nvPr/>
        </p:nvSpPr>
        <p:spPr>
          <a:xfrm>
            <a:off x="3243400" y="2156601"/>
            <a:ext cx="2594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do.timeline</a:t>
            </a:r>
            <a:r>
              <a:rPr lang="en" sz="800">
                <a:solidFill>
                  <a:srgbClr val="333333"/>
                </a:solidFill>
                <a:highlight>
                  <a:srgbClr val="F7F7F7"/>
                </a:highlight>
              </a:rPr>
              <a:t>(</a:t>
            </a:r>
            <a:r>
              <a:rPr lang="en" sz="800">
                <a:solidFill>
                  <a:srgbClr val="BA2121"/>
                </a:solidFill>
                <a:highlight>
                  <a:srgbClr val="F7F7F7"/>
                </a:highlight>
              </a:rPr>
              <a:t>'Car'</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r>
              <a:rPr lang="en" sz="800">
                <a:solidFill>
                  <a:srgbClr val="666666"/>
                </a:solidFill>
                <a:highlight>
                  <a:srgbClr val="F7F7F7"/>
                </a:highlight>
              </a:rPr>
              <a:t>1995</a:t>
            </a:r>
            <a:r>
              <a:rPr lang="en" sz="800">
                <a:solidFill>
                  <a:srgbClr val="333333"/>
                </a:solidFill>
                <a:highlight>
                  <a:srgbClr val="F7F7F7"/>
                </a:highlight>
              </a:rPr>
              <a:t>,</a:t>
            </a:r>
            <a:r>
              <a:rPr lang="en" sz="800">
                <a:solidFill>
                  <a:srgbClr val="666666"/>
                </a:solidFill>
                <a:highlight>
                  <a:srgbClr val="F7F7F7"/>
                </a:highlight>
              </a:rPr>
              <a:t>2020</a:t>
            </a:r>
            <a:r>
              <a:rPr lang="en" sz="800">
                <a:solidFill>
                  <a:srgbClr val="333333"/>
                </a:solidFill>
                <a:highlight>
                  <a:srgbClr val="F7F7F7"/>
                </a:highlight>
              </a:rPr>
              <a:t>)</a:t>
            </a:r>
            <a:endParaRPr sz="800"/>
          </a:p>
        </p:txBody>
      </p:sp>
      <p:sp>
        <p:nvSpPr>
          <p:cNvPr id="128" name="Google Shape;128;p17"/>
          <p:cNvSpPr txBox="1"/>
          <p:nvPr/>
        </p:nvSpPr>
        <p:spPr>
          <a:xfrm>
            <a:off x="6403936" y="397556"/>
            <a:ext cx="11928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do.occ.line</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endParaRPr sz="800">
              <a:solidFill>
                <a:srgbClr val="333333"/>
              </a:solidFill>
              <a:highlight>
                <a:srgbClr val="F7F7F7"/>
              </a:highlight>
            </a:endParaRPr>
          </a:p>
          <a:p>
            <a:pPr indent="0" lvl="0" marL="0" rtl="0" algn="l">
              <a:lnSpc>
                <a:spcPct val="115000"/>
              </a:lnSpc>
              <a:spcBef>
                <a:spcPts val="0"/>
              </a:spcBef>
              <a:spcAft>
                <a:spcPts val="0"/>
              </a:spcAft>
              <a:buNone/>
            </a:pPr>
            <a:r>
              <a:rPr lang="en" sz="800">
                <a:solidFill>
                  <a:srgbClr val="666666"/>
                </a:solidFill>
                <a:highlight>
                  <a:srgbClr val="F7F7F7"/>
                </a:highlight>
              </a:rPr>
              <a:t>1995</a:t>
            </a:r>
            <a:r>
              <a:rPr lang="en" sz="800">
                <a:solidFill>
                  <a:srgbClr val="333333"/>
                </a:solidFill>
                <a:highlight>
                  <a:srgbClr val="F7F7F7"/>
                </a:highlight>
              </a:rPr>
              <a:t>,</a:t>
            </a:r>
            <a:r>
              <a:rPr lang="en" sz="800">
                <a:solidFill>
                  <a:srgbClr val="666666"/>
                </a:solidFill>
                <a:highlight>
                  <a:srgbClr val="F7F7F7"/>
                </a:highlight>
              </a:rPr>
              <a:t>2020</a:t>
            </a:r>
            <a:r>
              <a:rPr lang="en" sz="800">
                <a:solidFill>
                  <a:srgbClr val="333333"/>
                </a:solidFill>
                <a:highlight>
                  <a:srgbClr val="F7F7F7"/>
                </a:highlight>
              </a:rPr>
              <a:t>)</a:t>
            </a:r>
            <a:endParaRPr sz="800"/>
          </a:p>
        </p:txBody>
      </p:sp>
      <p:sp>
        <p:nvSpPr>
          <p:cNvPr id="129" name="Google Shape;129;p17"/>
          <p:cNvSpPr txBox="1"/>
          <p:nvPr/>
        </p:nvSpPr>
        <p:spPr>
          <a:xfrm>
            <a:off x="7775536" y="397556"/>
            <a:ext cx="13347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do.area.line</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endParaRPr sz="800">
              <a:solidFill>
                <a:srgbClr val="333333"/>
              </a:solidFill>
              <a:highlight>
                <a:srgbClr val="F7F7F7"/>
              </a:highlight>
            </a:endParaRPr>
          </a:p>
          <a:p>
            <a:pPr indent="0" lvl="0" marL="0" rtl="0" algn="l">
              <a:lnSpc>
                <a:spcPct val="115000"/>
              </a:lnSpc>
              <a:spcBef>
                <a:spcPts val="0"/>
              </a:spcBef>
              <a:spcAft>
                <a:spcPts val="0"/>
              </a:spcAft>
              <a:buNone/>
            </a:pPr>
            <a:r>
              <a:rPr lang="en" sz="800">
                <a:solidFill>
                  <a:srgbClr val="666666"/>
                </a:solidFill>
                <a:highlight>
                  <a:srgbClr val="F7F7F7"/>
                </a:highlight>
              </a:rPr>
              <a:t>1995</a:t>
            </a:r>
            <a:r>
              <a:rPr lang="en" sz="800">
                <a:solidFill>
                  <a:srgbClr val="333333"/>
                </a:solidFill>
                <a:highlight>
                  <a:srgbClr val="F7F7F7"/>
                </a:highlight>
              </a:rPr>
              <a:t>,</a:t>
            </a:r>
            <a:r>
              <a:rPr lang="en" sz="800">
                <a:solidFill>
                  <a:srgbClr val="666666"/>
                </a:solidFill>
                <a:highlight>
                  <a:srgbClr val="F7F7F7"/>
                </a:highlight>
              </a:rPr>
              <a:t>2020</a:t>
            </a:r>
            <a:r>
              <a:rPr lang="en" sz="800">
                <a:solidFill>
                  <a:srgbClr val="333333"/>
                </a:solidFill>
                <a:highlight>
                  <a:srgbClr val="F7F7F7"/>
                </a:highlight>
              </a:rPr>
              <a:t>)</a:t>
            </a:r>
            <a:endParaRPr sz="800"/>
          </a:p>
        </p:txBody>
      </p:sp>
      <p:sp>
        <p:nvSpPr>
          <p:cNvPr id="130" name="Google Shape;130;p17"/>
          <p:cNvSpPr txBox="1"/>
          <p:nvPr/>
        </p:nvSpPr>
        <p:spPr>
          <a:xfrm>
            <a:off x="6090850" y="2233225"/>
            <a:ext cx="73362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do.map</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r>
              <a:rPr lang="en" sz="800">
                <a:solidFill>
                  <a:srgbClr val="BA2121"/>
                </a:solidFill>
                <a:highlight>
                  <a:srgbClr val="F7F7F7"/>
                </a:highlight>
              </a:rPr>
              <a:t>'Car'</a:t>
            </a:r>
            <a:r>
              <a:rPr lang="en" sz="800">
                <a:solidFill>
                  <a:srgbClr val="333333"/>
                </a:solidFill>
                <a:highlight>
                  <a:srgbClr val="F7F7F7"/>
                </a:highlight>
              </a:rPr>
              <a:t>,)</a:t>
            </a:r>
            <a:endParaRPr sz="800"/>
          </a:p>
        </p:txBody>
      </p:sp>
      <p:pic>
        <p:nvPicPr>
          <p:cNvPr id="131" name="Google Shape;131;p17"/>
          <p:cNvPicPr preferRelativeResize="0"/>
          <p:nvPr/>
        </p:nvPicPr>
        <p:blipFill>
          <a:blip r:embed="rId15">
            <a:alphaModFix/>
          </a:blip>
          <a:stretch>
            <a:fillRect/>
          </a:stretch>
        </p:blipFill>
        <p:spPr>
          <a:xfrm>
            <a:off x="3306303" y="2529372"/>
            <a:ext cx="1481075" cy="1481075"/>
          </a:xfrm>
          <a:prstGeom prst="rect">
            <a:avLst/>
          </a:prstGeom>
          <a:noFill/>
          <a:ln>
            <a:noFill/>
          </a:ln>
        </p:spPr>
      </p:pic>
      <p:sp>
        <p:nvSpPr>
          <p:cNvPr id="132" name="Google Shape;132;p17"/>
          <p:cNvSpPr txBox="1"/>
          <p:nvPr/>
        </p:nvSpPr>
        <p:spPr>
          <a:xfrm>
            <a:off x="3590491" y="2495350"/>
            <a:ext cx="2078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0000FF"/>
                </a:solidFill>
                <a:highlight>
                  <a:srgbClr val="F7F7F7"/>
                </a:highlight>
              </a:rPr>
              <a:t>do.compare</a:t>
            </a:r>
            <a:r>
              <a:rPr lang="en" sz="800">
                <a:solidFill>
                  <a:srgbClr val="333333"/>
                </a:solidFill>
                <a:highlight>
                  <a:srgbClr val="F7F7F7"/>
                </a:highlight>
              </a:rPr>
              <a:t>(</a:t>
            </a:r>
            <a:r>
              <a:rPr lang="en" sz="800">
                <a:solidFill>
                  <a:srgbClr val="BA2121"/>
                </a:solidFill>
                <a:highlight>
                  <a:srgbClr val="F7F7F7"/>
                </a:highlight>
              </a:rPr>
              <a:t>'Car'</a:t>
            </a:r>
            <a:r>
              <a:rPr lang="en" sz="800">
                <a:solidFill>
                  <a:srgbClr val="333333"/>
                </a:solidFill>
                <a:highlight>
                  <a:srgbClr val="F7F7F7"/>
                </a:highlight>
              </a:rPr>
              <a:t>,</a:t>
            </a:r>
            <a:r>
              <a:rPr lang="en" sz="800">
                <a:solidFill>
                  <a:srgbClr val="BA2121"/>
                </a:solidFill>
                <a:highlight>
                  <a:srgbClr val="F7F7F7"/>
                </a:highlight>
              </a:rPr>
              <a:t>'UNIQUE'</a:t>
            </a:r>
            <a:r>
              <a:rPr lang="en" sz="800">
                <a:solidFill>
                  <a:srgbClr val="333333"/>
                </a:solidFill>
                <a:highlight>
                  <a:srgbClr val="F7F7F7"/>
                </a:highlight>
              </a:rPr>
              <a:t>)</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nvSpPr>
        <p:spPr>
          <a:xfrm>
            <a:off x="2346156" y="468950"/>
            <a:ext cx="46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Live Access: </a:t>
            </a:r>
            <a:r>
              <a:rPr lang="en" u="sng">
                <a:solidFill>
                  <a:srgbClr val="FF0000"/>
                </a:solidFill>
                <a:hlinkClick r:id="rId3">
                  <a:extLst>
                    <a:ext uri="{A12FA001-AC4F-418D-AE19-62706E023703}">
                      <ahyp:hlinkClr val="tx"/>
                    </a:ext>
                  </a:extLst>
                </a:hlinkClick>
              </a:rPr>
              <a:t>https://rmbranto.shinyapps.io/invasives/</a:t>
            </a:r>
            <a:endParaRPr>
              <a:solidFill>
                <a:srgbClr val="FF0000"/>
              </a:solidFill>
            </a:endParaRPr>
          </a:p>
        </p:txBody>
      </p:sp>
      <p:sp>
        <p:nvSpPr>
          <p:cNvPr id="138" name="Google Shape;138;p18"/>
          <p:cNvSpPr txBox="1"/>
          <p:nvPr/>
        </p:nvSpPr>
        <p:spPr>
          <a:xfrm>
            <a:off x="152400" y="0"/>
            <a:ext cx="7149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400">
                <a:solidFill>
                  <a:schemeClr val="dk2"/>
                </a:solidFill>
              </a:rPr>
              <a:t>Dashboard / Control Panel </a:t>
            </a:r>
            <a:r>
              <a:rPr lang="en" sz="2400">
                <a:solidFill>
                  <a:schemeClr val="dk2"/>
                </a:solidFill>
              </a:rPr>
              <a:t>  </a:t>
            </a:r>
            <a:endParaRPr sz="1900">
              <a:solidFill>
                <a:schemeClr val="dk2"/>
              </a:solidFill>
            </a:endParaRPr>
          </a:p>
        </p:txBody>
      </p:sp>
      <p:pic>
        <p:nvPicPr>
          <p:cNvPr id="139" name="Google Shape;139;p18"/>
          <p:cNvPicPr preferRelativeResize="0"/>
          <p:nvPr/>
        </p:nvPicPr>
        <p:blipFill>
          <a:blip r:embed="rId4">
            <a:alphaModFix/>
          </a:blip>
          <a:stretch>
            <a:fillRect/>
          </a:stretch>
        </p:blipFill>
        <p:spPr>
          <a:xfrm>
            <a:off x="994056" y="1026018"/>
            <a:ext cx="6951277" cy="3908185"/>
          </a:xfrm>
          <a:prstGeom prst="rect">
            <a:avLst/>
          </a:prstGeom>
          <a:noFill/>
          <a:ln>
            <a:noFill/>
          </a:ln>
        </p:spPr>
      </p:pic>
      <p:sp>
        <p:nvSpPr>
          <p:cNvPr id="140" name="Google Shape;140;p18"/>
          <p:cNvSpPr/>
          <p:nvPr/>
        </p:nvSpPr>
        <p:spPr>
          <a:xfrm>
            <a:off x="735175" y="843950"/>
            <a:ext cx="7264500" cy="39081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a:off x="152400" y="4778725"/>
            <a:ext cx="109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5"/>
              </a:rPr>
              <a:t>See: ShinyApps</a:t>
            </a:r>
            <a:endParaRPr sz="1000"/>
          </a:p>
        </p:txBody>
      </p:sp>
      <p:sp>
        <p:nvSpPr>
          <p:cNvPr id="142" name="Google Shape;142;p18"/>
          <p:cNvSpPr txBox="1"/>
          <p:nvPr/>
        </p:nvSpPr>
        <p:spPr>
          <a:xfrm>
            <a:off x="7364625" y="4778725"/>
            <a:ext cx="170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6"/>
              </a:rPr>
              <a:t>See: dashboard on GitHub</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idx="1" type="body"/>
          </p:nvPr>
        </p:nvSpPr>
        <p:spPr>
          <a:xfrm>
            <a:off x="238425" y="607375"/>
            <a:ext cx="8822400" cy="40269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1720" u="sng">
                <a:solidFill>
                  <a:schemeClr val="dk1"/>
                </a:solidFill>
              </a:rPr>
              <a:t>Software Components</a:t>
            </a:r>
            <a:r>
              <a:rPr lang="en" sz="1720">
                <a:solidFill>
                  <a:schemeClr val="dk1"/>
                </a:solidFill>
              </a:rPr>
              <a: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linkClick r:id="rId3">
                  <a:extLst>
                    <a:ext uri="{A12FA001-AC4F-418D-AE19-62706E023703}">
                      <ahyp:hlinkClr val="tx"/>
                    </a:ext>
                  </a:extLst>
                </a:hlinkClick>
              </a:rPr>
              <a:t>R</a:t>
            </a:r>
            <a:r>
              <a:rPr lang="en">
                <a:solidFill>
                  <a:srgbClr val="444444"/>
                </a:solidFill>
                <a:highlight>
                  <a:schemeClr val="lt1"/>
                </a:highlight>
              </a:rPr>
              <a:t>: A highly programmable free computer environment under </a:t>
            </a:r>
            <a:r>
              <a:rPr lang="en">
                <a:solidFill>
                  <a:srgbClr val="3864BA"/>
                </a:solidFill>
                <a:highlight>
                  <a:schemeClr val="lt1"/>
                </a:highlight>
                <a:uFill>
                  <a:noFill/>
                </a:uFill>
                <a:hlinkClick r:id="rId4">
                  <a:extLst>
                    <a:ext uri="{A12FA001-AC4F-418D-AE19-62706E023703}">
                      <ahyp:hlinkClr val="tx"/>
                    </a:ext>
                  </a:extLst>
                </a:hlinkClick>
              </a:rPr>
              <a:t>GNU General Public License</a:t>
            </a:r>
            <a:r>
              <a:rPr lang="en">
                <a:solidFill>
                  <a:srgbClr val="444444"/>
                </a:solidFill>
                <a:highlight>
                  <a:schemeClr val="lt1"/>
                </a:highlight>
              </a:rPr>
              <a:t>; </a:t>
            </a:r>
            <a:endParaRPr>
              <a:solidFill>
                <a:srgbClr val="444444"/>
              </a:solidFill>
              <a:highlight>
                <a:schemeClr val="lt1"/>
              </a:highlight>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ighlight>
                  <a:schemeClr val="lt1"/>
                </a:highlight>
                <a:hlinkClick r:id="rId5">
                  <a:extLst>
                    <a:ext uri="{A12FA001-AC4F-418D-AE19-62706E023703}">
                      <ahyp:hlinkClr val="tx"/>
                    </a:ext>
                  </a:extLst>
                </a:hlinkClick>
              </a:rPr>
              <a:t>Jupyter:</a:t>
            </a:r>
            <a:r>
              <a:rPr lang="en">
                <a:solidFill>
                  <a:srgbClr val="444444"/>
                </a:solidFill>
                <a:highlight>
                  <a:schemeClr val="lt1"/>
                </a:highlight>
              </a:rPr>
              <a:t> Combine software code, computational output &amp; explanatory text into a single document; </a:t>
            </a:r>
            <a:endParaRPr>
              <a:solidFill>
                <a:srgbClr val="444444"/>
              </a:solidFill>
              <a:highlight>
                <a:schemeClr val="lt1"/>
              </a:highlight>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linkClick r:id="rId6">
                  <a:extLst>
                    <a:ext uri="{A12FA001-AC4F-418D-AE19-62706E023703}">
                      <ahyp:hlinkClr val="tx"/>
                    </a:ext>
                  </a:extLst>
                </a:hlinkClick>
              </a:rPr>
              <a:t>Spocc</a:t>
            </a:r>
            <a:r>
              <a:rPr lang="en">
                <a:solidFill>
                  <a:srgbClr val="333E50"/>
                </a:solidFill>
                <a:highlight>
                  <a:schemeClr val="lt1"/>
                </a:highlight>
              </a:rPr>
              <a:t> - (SPecies OCCurrence) query &amp; collect species occurrence data from many sources;</a:t>
            </a:r>
            <a:endParaRPr>
              <a:solidFill>
                <a:srgbClr val="333E50"/>
              </a:solidFill>
              <a:highlight>
                <a:schemeClr val="lt1"/>
              </a:highlight>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linkClick r:id="rId7">
                  <a:extLst>
                    <a:ext uri="{A12FA001-AC4F-418D-AE19-62706E023703}">
                      <ahyp:hlinkClr val="tx"/>
                    </a:ext>
                  </a:extLst>
                </a:hlinkClick>
              </a:rPr>
              <a:t>ggplot</a:t>
            </a:r>
            <a:r>
              <a:rPr lang="en">
                <a:solidFill>
                  <a:schemeClr val="dk1"/>
                </a:solidFill>
              </a:rPr>
              <a:t> - a general scheme for creating graphs and maps;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u="sng">
                <a:solidFill>
                  <a:schemeClr val="accent5"/>
                </a:solidFill>
                <a:hlinkClick r:id="rId8">
                  <a:extLst>
                    <a:ext uri="{A12FA001-AC4F-418D-AE19-62706E023703}">
                      <ahyp:hlinkClr val="tx"/>
                    </a:ext>
                  </a:extLst>
                </a:hlinkClick>
              </a:rPr>
              <a:t>ShinyApp</a:t>
            </a:r>
            <a:r>
              <a:rPr lang="en">
                <a:solidFill>
                  <a:srgbClr val="333333"/>
                </a:solidFill>
                <a:highlight>
                  <a:schemeClr val="lt1"/>
                </a:highlight>
              </a:rPr>
              <a:t>: build interactive web apps straight from R;</a:t>
            </a:r>
            <a:endParaRPr>
              <a:solidFill>
                <a:srgbClr val="333333"/>
              </a:solidFill>
              <a:highlight>
                <a:schemeClr val="lt1"/>
              </a:highlight>
            </a:endParaRPr>
          </a:p>
          <a:p>
            <a:pPr indent="-317500" lvl="0" marL="457200" rtl="0" algn="l">
              <a:lnSpc>
                <a:spcPct val="100000"/>
              </a:lnSpc>
              <a:spcBef>
                <a:spcPts val="0"/>
              </a:spcBef>
              <a:spcAft>
                <a:spcPts val="0"/>
              </a:spcAft>
              <a:buClr>
                <a:schemeClr val="dk1"/>
              </a:buClr>
              <a:buSzPts val="1400"/>
              <a:buChar char="●"/>
            </a:pPr>
            <a:r>
              <a:rPr lang="en" u="sng">
                <a:solidFill>
                  <a:schemeClr val="hlink"/>
                </a:solidFill>
                <a:highlight>
                  <a:schemeClr val="lt1"/>
                </a:highlight>
                <a:hlinkClick r:id="rId9"/>
              </a:rPr>
              <a:t>GitHub</a:t>
            </a:r>
            <a:r>
              <a:rPr lang="en">
                <a:solidFill>
                  <a:srgbClr val="333333"/>
                </a:solidFill>
                <a:highlight>
                  <a:schemeClr val="lt1"/>
                </a:highlight>
              </a:rPr>
              <a:t>; where the world builds software;</a:t>
            </a:r>
            <a:endParaRPr>
              <a:solidFill>
                <a:srgbClr val="333333"/>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sz="1700" u="sng">
                <a:solidFill>
                  <a:schemeClr val="dk1"/>
                </a:solidFill>
              </a:rPr>
              <a:t>Features and benefits</a:t>
            </a:r>
            <a:r>
              <a:rPr lang="en" sz="1700">
                <a:solidFill>
                  <a:schemeClr val="dk1"/>
                </a:solidFill>
              </a:rPr>
              <a:t>: </a:t>
            </a:r>
            <a:endParaRPr sz="1700">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Queries species occurrence data from available providers using list of WoRMS accepted names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Generates synthetic UNIQUE / DUPlicate data objects from available provider data</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Generates provider specific Taxon IDs and Keys and so formulate the deep links into live provider portals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Filter and zoom maps and graphs using list of Providers, date range, FAO fishing Area and EEZs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sz="1700" u="sng">
                <a:solidFill>
                  <a:schemeClr val="dk1"/>
                </a:solidFill>
              </a:rPr>
              <a:t>Challenges:</a:t>
            </a:r>
            <a:endParaRPr b="1" sz="1700"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Spocc queries limited to 9999 occurrence records per species and provider</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bison and inigbio providers do not support deep linking by species and or taxon key/id</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
                <a:solidFill>
                  <a:schemeClr val="dk1"/>
                </a:solidFill>
              </a:rPr>
              <a:t>using EEZ and FAO shapefiles for Pacific centred mapping</a:t>
            </a:r>
            <a:endParaRPr>
              <a:solidFill>
                <a:schemeClr val="dk1"/>
              </a:solidFill>
            </a:endParaRPr>
          </a:p>
        </p:txBody>
      </p:sp>
      <p:sp>
        <p:nvSpPr>
          <p:cNvPr id="148" name="Google Shape;148;p19"/>
          <p:cNvSpPr txBox="1"/>
          <p:nvPr/>
        </p:nvSpPr>
        <p:spPr>
          <a:xfrm>
            <a:off x="238425" y="20650"/>
            <a:ext cx="3595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t>Recap ...</a:t>
            </a:r>
            <a:endParaRPr b="1" sz="2500"/>
          </a:p>
        </p:txBody>
      </p:sp>
      <p:grpSp>
        <p:nvGrpSpPr>
          <p:cNvPr id="149" name="Google Shape;149;p19"/>
          <p:cNvGrpSpPr/>
          <p:nvPr/>
        </p:nvGrpSpPr>
        <p:grpSpPr>
          <a:xfrm>
            <a:off x="5590763" y="91763"/>
            <a:ext cx="3414688" cy="457213"/>
            <a:chOff x="5438363" y="91763"/>
            <a:chExt cx="3414688" cy="457213"/>
          </a:xfrm>
        </p:grpSpPr>
        <p:pic>
          <p:nvPicPr>
            <p:cNvPr id="150" name="Google Shape;150;p19"/>
            <p:cNvPicPr preferRelativeResize="0"/>
            <p:nvPr/>
          </p:nvPicPr>
          <p:blipFill>
            <a:blip r:embed="rId10">
              <a:alphaModFix/>
            </a:blip>
            <a:stretch>
              <a:fillRect/>
            </a:stretch>
          </p:blipFill>
          <p:spPr>
            <a:xfrm>
              <a:off x="7005382" y="91763"/>
              <a:ext cx="396640" cy="457200"/>
            </a:xfrm>
            <a:prstGeom prst="rect">
              <a:avLst/>
            </a:prstGeom>
            <a:noFill/>
            <a:ln>
              <a:noFill/>
            </a:ln>
          </p:spPr>
        </p:pic>
        <p:pic>
          <p:nvPicPr>
            <p:cNvPr id="151" name="Google Shape;151;p19"/>
            <p:cNvPicPr preferRelativeResize="0"/>
            <p:nvPr/>
          </p:nvPicPr>
          <p:blipFill>
            <a:blip r:embed="rId11">
              <a:alphaModFix/>
            </a:blip>
            <a:stretch>
              <a:fillRect/>
            </a:stretch>
          </p:blipFill>
          <p:spPr>
            <a:xfrm>
              <a:off x="5438363" y="91763"/>
              <a:ext cx="587333" cy="457200"/>
            </a:xfrm>
            <a:prstGeom prst="rect">
              <a:avLst/>
            </a:prstGeom>
            <a:noFill/>
            <a:ln>
              <a:noFill/>
            </a:ln>
          </p:spPr>
        </p:pic>
        <p:pic>
          <p:nvPicPr>
            <p:cNvPr id="152" name="Google Shape;152;p19"/>
            <p:cNvPicPr preferRelativeResize="0"/>
            <p:nvPr/>
          </p:nvPicPr>
          <p:blipFill>
            <a:blip r:embed="rId12">
              <a:alphaModFix/>
            </a:blip>
            <a:stretch>
              <a:fillRect/>
            </a:stretch>
          </p:blipFill>
          <p:spPr>
            <a:xfrm>
              <a:off x="6087831" y="91763"/>
              <a:ext cx="396640" cy="457200"/>
            </a:xfrm>
            <a:prstGeom prst="rect">
              <a:avLst/>
            </a:prstGeom>
            <a:noFill/>
            <a:ln>
              <a:noFill/>
            </a:ln>
          </p:spPr>
        </p:pic>
        <p:pic>
          <p:nvPicPr>
            <p:cNvPr id="153" name="Google Shape;153;p19"/>
            <p:cNvPicPr preferRelativeResize="0"/>
            <p:nvPr/>
          </p:nvPicPr>
          <p:blipFill>
            <a:blip r:embed="rId13">
              <a:alphaModFix/>
            </a:blip>
            <a:stretch>
              <a:fillRect/>
            </a:stretch>
          </p:blipFill>
          <p:spPr>
            <a:xfrm>
              <a:off x="6546606" y="91763"/>
              <a:ext cx="396640" cy="457200"/>
            </a:xfrm>
            <a:prstGeom prst="rect">
              <a:avLst/>
            </a:prstGeom>
            <a:noFill/>
            <a:ln>
              <a:noFill/>
            </a:ln>
          </p:spPr>
        </p:pic>
        <p:pic>
          <p:nvPicPr>
            <p:cNvPr id="154" name="Google Shape;154;p19"/>
            <p:cNvPicPr preferRelativeResize="0"/>
            <p:nvPr/>
          </p:nvPicPr>
          <p:blipFill>
            <a:blip r:embed="rId14">
              <a:alphaModFix/>
            </a:blip>
            <a:stretch>
              <a:fillRect/>
            </a:stretch>
          </p:blipFill>
          <p:spPr>
            <a:xfrm>
              <a:off x="7464157" y="91763"/>
              <a:ext cx="869558" cy="457200"/>
            </a:xfrm>
            <a:prstGeom prst="rect">
              <a:avLst/>
            </a:prstGeom>
            <a:noFill/>
            <a:ln>
              <a:noFill/>
            </a:ln>
          </p:spPr>
        </p:pic>
        <p:pic>
          <p:nvPicPr>
            <p:cNvPr id="155" name="Google Shape;155;p19"/>
            <p:cNvPicPr preferRelativeResize="0"/>
            <p:nvPr/>
          </p:nvPicPr>
          <p:blipFill>
            <a:blip r:embed="rId15">
              <a:alphaModFix/>
            </a:blip>
            <a:stretch>
              <a:fillRect/>
            </a:stretch>
          </p:blipFill>
          <p:spPr>
            <a:xfrm>
              <a:off x="8395850" y="91775"/>
              <a:ext cx="457200" cy="457200"/>
            </a:xfrm>
            <a:prstGeom prst="rect">
              <a:avLst/>
            </a:prstGeom>
            <a:noFill/>
            <a:ln>
              <a:noFill/>
            </a:ln>
          </p:spPr>
        </p:pic>
      </p:grpSp>
      <p:sp>
        <p:nvSpPr>
          <p:cNvPr id="156" name="Google Shape;156;p19"/>
          <p:cNvSpPr txBox="1"/>
          <p:nvPr/>
        </p:nvSpPr>
        <p:spPr>
          <a:xfrm>
            <a:off x="5895575" y="4710550"/>
            <a:ext cx="3082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u="sng">
                <a:solidFill>
                  <a:schemeClr val="hlink"/>
                </a:solidFill>
                <a:hlinkClick r:id="rId16"/>
              </a:rPr>
              <a:t>See: github.com/rmbranto/CoastGIS2021</a:t>
            </a:r>
            <a:r>
              <a:rPr lang="en" sz="1000">
                <a:solidFill>
                  <a:schemeClr val="dk1"/>
                </a:solidFill>
              </a:rPr>
              <a:t> </a:t>
            </a:r>
            <a:endParaRPr sz="1000"/>
          </a:p>
        </p:txBody>
      </p:sp>
      <p:sp>
        <p:nvSpPr>
          <p:cNvPr id="157" name="Google Shape;157;p19"/>
          <p:cNvSpPr txBox="1"/>
          <p:nvPr/>
        </p:nvSpPr>
        <p:spPr>
          <a:xfrm>
            <a:off x="112250" y="4710550"/>
            <a:ext cx="2655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17"/>
              </a:rPr>
              <a:t>See: Data Science on a Chromebook</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Last slide</a:t>
            </a:r>
            <a:endParaRPr b="1"/>
          </a:p>
        </p:txBody>
      </p:sp>
      <p:sp>
        <p:nvSpPr>
          <p:cNvPr id="163" name="Google Shape;163;p20"/>
          <p:cNvSpPr txBox="1"/>
          <p:nvPr>
            <p:ph idx="1" type="body"/>
          </p:nvPr>
        </p:nvSpPr>
        <p:spPr>
          <a:xfrm>
            <a:off x="311700" y="1152475"/>
            <a:ext cx="54333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400">
                <a:solidFill>
                  <a:schemeClr val="dk1"/>
                </a:solidFill>
              </a:rPr>
              <a:t>Conclusion</a:t>
            </a:r>
            <a:endParaRPr sz="24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rPr>
              <a:t>Continue preparing for IOI 2022 ...</a:t>
            </a:r>
            <a:endParaRPr sz="18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More testing and refinement</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Add provider API links to dashboard </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Experiment with single species control panel</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Creation and use of defined area polygon queries</a:t>
            </a:r>
            <a:endParaRPr sz="15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Optional eez/fao and/or </a:t>
            </a:r>
            <a:endParaRPr sz="1500">
              <a:solidFill>
                <a:schemeClr val="dk1"/>
              </a:solidFill>
            </a:endParaRPr>
          </a:p>
          <a:p>
            <a:pPr indent="0" lvl="0" marL="457200" rtl="0" algn="l">
              <a:lnSpc>
                <a:spcPct val="100000"/>
              </a:lnSpc>
              <a:spcBef>
                <a:spcPts val="0"/>
              </a:spcBef>
              <a:spcAft>
                <a:spcPts val="0"/>
              </a:spcAft>
              <a:buClr>
                <a:schemeClr val="dk1"/>
              </a:buClr>
              <a:buSzPts val="1100"/>
              <a:buFont typeface="Arial"/>
              <a:buNone/>
            </a:pPr>
            <a:r>
              <a:t/>
            </a:r>
            <a:endParaRPr sz="1500">
              <a:solidFill>
                <a:schemeClr val="dk1"/>
              </a:solidFill>
            </a:endParaRPr>
          </a:p>
          <a:p>
            <a:pPr indent="0" lvl="0" marL="0" rtl="0" algn="l">
              <a:lnSpc>
                <a:spcPct val="100000"/>
              </a:lnSpc>
              <a:spcBef>
                <a:spcPts val="0"/>
              </a:spcBef>
              <a:spcAft>
                <a:spcPts val="0"/>
              </a:spcAft>
              <a:buNone/>
            </a:pPr>
            <a:r>
              <a:rPr lang="en" sz="1800">
                <a:solidFill>
                  <a:schemeClr val="dk1"/>
                </a:solidFill>
              </a:rPr>
              <a:t>Seek collaborations …</a:t>
            </a:r>
            <a:endParaRPr sz="1800">
              <a:solidFill>
                <a:schemeClr val="dk1"/>
              </a:solidFill>
            </a:endParaRPr>
          </a:p>
          <a:p>
            <a:pPr indent="-323850" lvl="0" marL="457200" rtl="0" algn="l">
              <a:lnSpc>
                <a:spcPct val="100000"/>
              </a:lnSpc>
              <a:spcBef>
                <a:spcPts val="0"/>
              </a:spcBef>
              <a:spcAft>
                <a:spcPts val="0"/>
              </a:spcAft>
              <a:buClr>
                <a:schemeClr val="dk1"/>
              </a:buClr>
              <a:buSzPts val="1500"/>
              <a:buChar char="●"/>
            </a:pPr>
            <a:r>
              <a:rPr lang="en" sz="1500">
                <a:solidFill>
                  <a:schemeClr val="dk1"/>
                </a:solidFill>
              </a:rPr>
              <a:t>marine plants, trawl bycatch species lists</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Create vignette for OpenSci</a:t>
            </a:r>
            <a:endParaRPr sz="1600">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Create wikipedia content</a:t>
            </a:r>
            <a:endParaRPr sz="1600">
              <a:solidFill>
                <a:schemeClr val="dk1"/>
              </a:solidFill>
            </a:endParaRPr>
          </a:p>
          <a:p>
            <a:pPr indent="0" lvl="0" marL="457200" rtl="0" algn="l">
              <a:lnSpc>
                <a:spcPct val="100000"/>
              </a:lnSpc>
              <a:spcBef>
                <a:spcPts val="0"/>
              </a:spcBef>
              <a:spcAft>
                <a:spcPts val="0"/>
              </a:spcAft>
              <a:buNone/>
            </a:pPr>
            <a:r>
              <a:t/>
            </a:r>
            <a:endParaRPr sz="1600">
              <a:solidFill>
                <a:schemeClr val="dk1"/>
              </a:solidFill>
            </a:endParaRPr>
          </a:p>
        </p:txBody>
      </p:sp>
      <p:sp>
        <p:nvSpPr>
          <p:cNvPr id="164" name="Google Shape;164;p20"/>
          <p:cNvSpPr txBox="1"/>
          <p:nvPr>
            <p:ph idx="2" type="body"/>
          </p:nvPr>
        </p:nvSpPr>
        <p:spPr>
          <a:xfrm>
            <a:off x="5899200" y="1152475"/>
            <a:ext cx="28077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4350">
                <a:solidFill>
                  <a:schemeClr val="dk1"/>
                </a:solidFill>
              </a:rPr>
              <a:t>Demos</a:t>
            </a:r>
            <a:endParaRPr sz="4350">
              <a:solidFill>
                <a:schemeClr val="dk1"/>
              </a:solidFill>
            </a:endParaRPr>
          </a:p>
          <a:p>
            <a:pPr indent="0" lvl="0" marL="0" rtl="0" algn="l">
              <a:lnSpc>
                <a:spcPct val="100000"/>
              </a:lnSpc>
              <a:spcBef>
                <a:spcPts val="1200"/>
              </a:spcBef>
              <a:spcAft>
                <a:spcPts val="0"/>
              </a:spcAft>
              <a:buNone/>
            </a:pPr>
            <a:r>
              <a:t/>
            </a:r>
            <a:endParaRPr b="1" sz="1800"/>
          </a:p>
          <a:p>
            <a:pPr indent="0" lvl="0" marL="457200" rtl="0" algn="l">
              <a:lnSpc>
                <a:spcPct val="100000"/>
              </a:lnSpc>
              <a:spcBef>
                <a:spcPts val="0"/>
              </a:spcBef>
              <a:spcAft>
                <a:spcPts val="0"/>
              </a:spcAft>
              <a:buNone/>
            </a:pPr>
            <a:r>
              <a:rPr b="1" lang="en" sz="4350" u="sng">
                <a:solidFill>
                  <a:srgbClr val="FF0000"/>
                </a:solidFill>
                <a:latin typeface="Comic Sans MS"/>
                <a:ea typeface="Comic Sans MS"/>
                <a:cs typeface="Comic Sans MS"/>
                <a:sym typeface="Comic Sans MS"/>
                <a:hlinkClick r:id="rId3">
                  <a:extLst>
                    <a:ext uri="{A12FA001-AC4F-418D-AE19-62706E023703}">
                      <ahyp:hlinkClr val="tx"/>
                    </a:ext>
                  </a:extLst>
                </a:hlinkClick>
              </a:rPr>
              <a:t>Dashboard</a:t>
            </a:r>
            <a:endParaRPr b="1" sz="4350">
              <a:solidFill>
                <a:srgbClr val="FF0000"/>
              </a:solidFill>
              <a:latin typeface="Comic Sans MS"/>
              <a:ea typeface="Comic Sans MS"/>
              <a:cs typeface="Comic Sans MS"/>
              <a:sym typeface="Comic Sans MS"/>
            </a:endParaRPr>
          </a:p>
          <a:p>
            <a:pPr indent="0" lvl="0" marL="0" rtl="0" algn="l">
              <a:lnSpc>
                <a:spcPct val="100000"/>
              </a:lnSpc>
              <a:spcBef>
                <a:spcPts val="0"/>
              </a:spcBef>
              <a:spcAft>
                <a:spcPts val="0"/>
              </a:spcAft>
              <a:buNone/>
            </a:pPr>
            <a:r>
              <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rPr b="1" lang="en" sz="4350" u="sng">
                <a:solidFill>
                  <a:srgbClr val="FF0000"/>
                </a:solidFill>
                <a:latin typeface="Comic Sans MS"/>
                <a:ea typeface="Comic Sans MS"/>
                <a:cs typeface="Comic Sans MS"/>
                <a:sym typeface="Comic Sans MS"/>
                <a:hlinkClick r:id="rId4">
                  <a:extLst>
                    <a:ext uri="{A12FA001-AC4F-418D-AE19-62706E023703}">
                      <ahyp:hlinkClr val="tx"/>
                    </a:ext>
                  </a:extLst>
                </a:hlinkClick>
              </a:rPr>
              <a:t>GitHub</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Clr>
                <a:schemeClr val="dk1"/>
              </a:buClr>
              <a:buSzPct val="25287"/>
              <a:buFont typeface="Arial"/>
              <a:buNone/>
            </a:pPr>
            <a:r>
              <a:rPr b="1" lang="en" sz="4350" u="sng">
                <a:solidFill>
                  <a:srgbClr val="FF0000"/>
                </a:solidFill>
                <a:latin typeface="Comic Sans MS"/>
                <a:ea typeface="Comic Sans MS"/>
                <a:cs typeface="Comic Sans MS"/>
                <a:sym typeface="Comic Sans MS"/>
                <a:hlinkClick r:id="rId5">
                  <a:extLst>
                    <a:ext uri="{A12FA001-AC4F-418D-AE19-62706E023703}">
                      <ahyp:hlinkClr val="tx"/>
                    </a:ext>
                  </a:extLst>
                </a:hlinkClick>
              </a:rPr>
              <a:t>Hyperslide</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t/>
            </a:r>
            <a:endParaRPr b="1" sz="4350">
              <a:solidFill>
                <a:srgbClr val="FF0000"/>
              </a:solidFill>
              <a:latin typeface="Comic Sans MS"/>
              <a:ea typeface="Comic Sans MS"/>
              <a:cs typeface="Comic Sans MS"/>
              <a:sym typeface="Comic Sans MS"/>
            </a:endParaRPr>
          </a:p>
          <a:p>
            <a:pPr indent="0" lvl="0" marL="457200" rtl="0" algn="l">
              <a:lnSpc>
                <a:spcPct val="100000"/>
              </a:lnSpc>
              <a:spcBef>
                <a:spcPts val="0"/>
              </a:spcBef>
              <a:spcAft>
                <a:spcPts val="0"/>
              </a:spcAft>
              <a:buNone/>
            </a:pPr>
            <a:r>
              <a:rPr b="1" lang="en" sz="4350" u="sng">
                <a:solidFill>
                  <a:srgbClr val="FF0000"/>
                </a:solidFill>
                <a:latin typeface="Comic Sans MS"/>
                <a:ea typeface="Comic Sans MS"/>
                <a:cs typeface="Comic Sans MS"/>
                <a:sym typeface="Comic Sans MS"/>
                <a:hlinkClick r:id="rId6">
                  <a:extLst>
                    <a:ext uri="{A12FA001-AC4F-418D-AE19-62706E023703}">
                      <ahyp:hlinkClr val="tx"/>
                    </a:ext>
                  </a:extLst>
                </a:hlinkClick>
              </a:rPr>
              <a:t>Wikidata</a:t>
            </a:r>
            <a:endParaRPr b="1" sz="1600">
              <a:solidFill>
                <a:srgbClr val="FF0000"/>
              </a:solidFill>
              <a:latin typeface="Arial Narrow"/>
              <a:ea typeface="Arial Narrow"/>
              <a:cs typeface="Arial Narrow"/>
              <a:sym typeface="Arial Narrow"/>
            </a:endParaRPr>
          </a:p>
          <a:p>
            <a:pPr indent="0" lvl="0" marL="0" rtl="0" algn="l">
              <a:lnSpc>
                <a:spcPct val="100000"/>
              </a:lnSpc>
              <a:spcBef>
                <a:spcPts val="0"/>
              </a:spcBef>
              <a:spcAft>
                <a:spcPts val="0"/>
              </a:spcAft>
              <a:buNone/>
            </a:pPr>
            <a:r>
              <a:t/>
            </a:r>
            <a:endParaRPr sz="1000">
              <a:solidFill>
                <a:srgbClr val="FF0000"/>
              </a:solidFill>
            </a:endParaRPr>
          </a:p>
          <a:p>
            <a:pPr indent="0" lvl="0" marL="0" rtl="0" algn="l">
              <a:lnSpc>
                <a:spcPct val="100000"/>
              </a:lnSpc>
              <a:spcBef>
                <a:spcPts val="0"/>
              </a:spcBef>
              <a:spcAft>
                <a:spcPts val="0"/>
              </a:spcAft>
              <a:buClr>
                <a:schemeClr val="dk1"/>
              </a:buClr>
              <a:buSzPct val="110000"/>
              <a:buFont typeface="Arial"/>
              <a:buNone/>
            </a:pPr>
            <a:r>
              <a:t/>
            </a:r>
            <a:endParaRPr sz="1000">
              <a:solidFill>
                <a:srgbClr val="FF0000"/>
              </a:solidFill>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